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1" r:id="rId6"/>
    <p:sldId id="262" r:id="rId7"/>
    <p:sldId id="263" r:id="rId8"/>
    <p:sldId id="264" r:id="rId9"/>
    <p:sldId id="266" r:id="rId10"/>
    <p:sldId id="267" r:id="rId11"/>
    <p:sldId id="268" r:id="rId12"/>
    <p:sldId id="276" r:id="rId13"/>
    <p:sldId id="274" r:id="rId14"/>
    <p:sldId id="269" r:id="rId15"/>
    <p:sldId id="270" r:id="rId16"/>
    <p:sldId id="271" r:id="rId17"/>
    <p:sldId id="277" r:id="rId18"/>
  </p:sldIdLst>
  <p:sldSz cx="14630400" cy="8229600"/>
  <p:notesSz cx="8229600" cy="146304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5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6D4C9-4041-2376-E972-D4C7FDC7F014}" v="1" dt="2025-07-14T09:41:12.906"/>
    <p1510:client id="{31A3EDF0-92F5-B268-9E07-C2561F712CA9}" v="31" dt="2025-07-13T17:49:30.973"/>
    <p1510:client id="{3A9407F2-1B24-42A1-A658-7959A552356E}" v="101" dt="2025-07-14T10:21:34.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07" autoAdjust="0"/>
  </p:normalViewPr>
  <p:slideViewPr>
    <p:cSldViewPr snapToGrid="0" snapToObjects="1">
      <p:cViewPr varScale="1">
        <p:scale>
          <a:sx n="79" d="100"/>
          <a:sy n="79" d="100"/>
        </p:scale>
        <p:origin x="4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08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יעל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יעל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אופיר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he-IL" dirty="0"/>
              <a:t>יעל </a:t>
            </a:r>
          </a:p>
          <a:p>
            <a:endParaRPr lang="he-IL" dirty="0"/>
          </a:p>
          <a:p>
            <a:r>
              <a:rPr lang="en-US" dirty="0"/>
              <a:t>A tree-based boosting model that combines many small trees to make strong predictions.</a:t>
            </a:r>
            <a:endParaRPr lang="he-IL" dirty="0"/>
          </a:p>
          <a:p>
            <a:endParaRPr lang="he-IL" dirty="0"/>
          </a:p>
          <a:p>
            <a:endParaRPr lang="he-IL" dirty="0"/>
          </a:p>
          <a:p>
            <a:endParaRPr lang="he-IL" dirty="0"/>
          </a:p>
          <a:p>
            <a:endParaRPr lang="en-US" dirty="0"/>
          </a:p>
          <a:p>
            <a:r>
              <a:rPr lang="en-US" dirty="0"/>
              <a:t>Because they use many layers and connections that transform the data in complex ways. It’s hard to see exactly how each input leads to the final prediction.</a:t>
            </a:r>
          </a:p>
          <a:p>
            <a:endParaRPr lang="en-IL" dirty="0"/>
          </a:p>
        </p:txBody>
      </p:sp>
    </p:spTree>
    <p:extLst>
      <p:ext uri="{BB962C8B-B14F-4D97-AF65-F5344CB8AC3E}">
        <p14:creationId xmlns:p14="http://schemas.microsoft.com/office/powerpoint/2010/main" val="2846158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gn="r"/>
            <a:r>
              <a:rPr lang="he-IL" dirty="0"/>
              <a:t>אופיר </a:t>
            </a:r>
            <a:endParaRPr lang="en-IL" dirty="0"/>
          </a:p>
        </p:txBody>
      </p:sp>
    </p:spTree>
    <p:extLst>
      <p:ext uri="{BB962C8B-B14F-4D97-AF65-F5344CB8AC3E}">
        <p14:creationId xmlns:p14="http://schemas.microsoft.com/office/powerpoint/2010/main" val="333161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None/>
            </a:pPr>
            <a:r>
              <a:rPr lang="he-IL" b="1" dirty="0"/>
              <a:t>מה זה:</a:t>
            </a:r>
            <a:r>
              <a:rPr lang="he-IL" dirty="0"/>
              <a:t> מדד שמראה כמה טוב המודל מצליח להפריד בין המקרים החיוביים והשליליים (למשל – תמותה או לא).</a:t>
            </a:r>
            <a:br>
              <a:rPr lang="he-IL" dirty="0"/>
            </a:br>
            <a:r>
              <a:rPr lang="he-IL" b="1" dirty="0"/>
              <a:t>מה להגיד:</a:t>
            </a:r>
            <a:endParaRPr lang="he-IL" dirty="0"/>
          </a:p>
          <a:p>
            <a:r>
              <a:rPr lang="en-US" dirty="0"/>
              <a:t>We looked at the AUC-ROC to measure how well the model distinguishes between healthy and at-risk newborns. A higher AUC means better classification performance overall.</a:t>
            </a:r>
          </a:p>
          <a:p>
            <a:endParaRPr lang="he-IL" dirty="0"/>
          </a:p>
          <a:p>
            <a:endParaRPr lang="he-IL" dirty="0"/>
          </a:p>
          <a:p>
            <a:pPr>
              <a:buNone/>
            </a:pPr>
            <a:r>
              <a:rPr lang="en-US" b="1" dirty="0"/>
              <a:t>F1 Score Goal</a:t>
            </a:r>
          </a:p>
          <a:p>
            <a:pPr algn="r" rtl="1">
              <a:buNone/>
            </a:pPr>
            <a:r>
              <a:rPr lang="he-IL" b="1" dirty="0"/>
              <a:t>מה זה:</a:t>
            </a:r>
            <a:r>
              <a:rPr lang="he-IL" dirty="0"/>
              <a:t> ממוצע בין </a:t>
            </a:r>
            <a:r>
              <a:rPr lang="en-US" dirty="0"/>
              <a:t>Precision (</a:t>
            </a:r>
            <a:r>
              <a:rPr lang="he-IL" dirty="0"/>
              <a:t>כמה התחזיות החיוביות נכונות) ו-</a:t>
            </a:r>
            <a:r>
              <a:rPr lang="en-US" dirty="0"/>
              <a:t>Recall (</a:t>
            </a:r>
            <a:r>
              <a:rPr lang="he-IL" dirty="0"/>
              <a:t>כמה מהמקרים האמיתיים החיוביים נתפסו).</a:t>
            </a:r>
            <a:br>
              <a:rPr lang="he-IL" dirty="0"/>
            </a:br>
            <a:r>
              <a:rPr lang="he-IL" b="1" dirty="0"/>
              <a:t>מה להגיד:</a:t>
            </a:r>
            <a:endParaRPr lang="he-IL" dirty="0"/>
          </a:p>
          <a:p>
            <a:r>
              <a:rPr lang="en-US" dirty="0"/>
              <a:t>The F1 score helped us balance between catching all risky cases (recall) and avoiding false alarms (precision), which is especially important in medical settings.</a:t>
            </a:r>
          </a:p>
          <a:p>
            <a:endParaRPr lang="he-IL" dirty="0"/>
          </a:p>
          <a:p>
            <a:pPr algn="r" rtl="1">
              <a:buNone/>
            </a:pPr>
            <a:r>
              <a:rPr lang="he-IL" b="1" dirty="0"/>
              <a:t>מה זה:</a:t>
            </a:r>
            <a:r>
              <a:rPr lang="he-IL" dirty="0"/>
              <a:t> שיטה של חלוקת הדאטה ל־</a:t>
            </a:r>
            <a:r>
              <a:rPr lang="en-US" dirty="0"/>
              <a:t>k </a:t>
            </a:r>
            <a:r>
              <a:rPr lang="he-IL" dirty="0"/>
              <a:t>קבוצות כדי לבדוק שהמודל יציב ואחיד ולא תלוי בחלוקה ספציפית.</a:t>
            </a:r>
            <a:br>
              <a:rPr lang="he-IL" dirty="0"/>
            </a:br>
            <a:r>
              <a:rPr lang="he-IL" b="1" dirty="0"/>
              <a:t>מה להגיד:</a:t>
            </a:r>
            <a:endParaRPr lang="he-IL" dirty="0"/>
          </a:p>
          <a:p>
            <a:r>
              <a:rPr lang="en-US" dirty="0"/>
              <a:t>We used k-fold cross-validation to make sure our results weren’t based on just one lucky or unlucky train-test split. It gave us more reliable and stable results.</a:t>
            </a:r>
            <a:endParaRPr lang="he-IL" dirty="0"/>
          </a:p>
          <a:p>
            <a:endParaRPr lang="he-IL" dirty="0"/>
          </a:p>
          <a:p>
            <a:r>
              <a:rPr lang="he-IL" dirty="0"/>
              <a:t>יעל ואופיר </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יעל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he-IL" dirty="0"/>
              <a:t>יעל ואופיר ונסכם </a:t>
            </a:r>
          </a:p>
          <a:p>
            <a:pPr algn="l"/>
            <a:endParaRPr lang="he-IL" dirty="0"/>
          </a:p>
          <a:p>
            <a:pPr algn="l"/>
            <a:br>
              <a:rPr lang="en-US" dirty="0"/>
            </a:br>
            <a:r>
              <a:rPr lang="en-US" dirty="0"/>
              <a:t>This slide shows our future plans.</a:t>
            </a:r>
            <a:br>
              <a:rPr lang="en-US" dirty="0"/>
            </a:br>
            <a:r>
              <a:rPr lang="en-US" dirty="0"/>
              <a:t>First, we want </a:t>
            </a:r>
            <a:r>
              <a:rPr lang="en-US" b="1" dirty="0"/>
              <a:t>more data</a:t>
            </a:r>
            <a:r>
              <a:rPr lang="en-US" dirty="0"/>
              <a:t> from many hospitals and countries. This will help the model work better everywhere.</a:t>
            </a:r>
            <a:br>
              <a:rPr lang="en-US" dirty="0"/>
            </a:br>
            <a:r>
              <a:rPr lang="en-US" dirty="0"/>
              <a:t>Second, we want to predict </a:t>
            </a:r>
            <a:r>
              <a:rPr lang="en-US" b="1" dirty="0"/>
              <a:t>specific risks</a:t>
            </a:r>
            <a:r>
              <a:rPr lang="en-US" dirty="0"/>
              <a:t>, not just low Apgar scores. </a:t>
            </a:r>
          </a:p>
          <a:p>
            <a:pPr algn="l"/>
            <a:r>
              <a:rPr lang="en-US" dirty="0"/>
              <a:t>For example, instead of just predicting a low Apgar score, we want to identify specific risks like premature birth, lack of oxygen, infections, or birth defects.</a:t>
            </a:r>
            <a:endParaRPr lang="he-IL" dirty="0"/>
          </a:p>
          <a:p>
            <a:pPr algn="l"/>
            <a:endParaRPr lang="he-IL" dirty="0"/>
          </a:p>
          <a:p>
            <a:pPr algn="l"/>
            <a:r>
              <a:rPr lang="en-US" dirty="0"/>
              <a:t>We also want </a:t>
            </a:r>
            <a:r>
              <a:rPr lang="en-US" b="1" dirty="0"/>
              <a:t>real-time use</a:t>
            </a:r>
            <a:r>
              <a:rPr lang="en-US" dirty="0"/>
              <a:t> in hospitals, giving instant predictions during labor.</a:t>
            </a:r>
            <a:br>
              <a:rPr lang="en-US" dirty="0"/>
            </a:br>
            <a:r>
              <a:rPr lang="en-US" dirty="0"/>
              <a:t>Finally, we plan </a:t>
            </a:r>
            <a:r>
              <a:rPr lang="en-US" b="1" dirty="0"/>
              <a:t>clinical trials</a:t>
            </a:r>
            <a:r>
              <a:rPr lang="en-US" dirty="0"/>
              <a:t> to test the model in real hospitals and see the real impact.</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יעל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אופיר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אופיר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יעל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יעל </a:t>
            </a:r>
          </a:p>
          <a:p>
            <a:endParaRPr lang="he-IL" dirty="0"/>
          </a:p>
          <a:p>
            <a:r>
              <a:rPr lang="en-US" dirty="0" err="1"/>
              <a:t>df.isnull</a:t>
            </a:r>
            <a:r>
              <a:rPr lang="en-US" dirty="0"/>
              <a:t>().sum()</a:t>
            </a:r>
            <a:endParaRPr lang="he-IL" dirty="0"/>
          </a:p>
          <a:p>
            <a:endParaRPr lang="he-IL" dirty="0"/>
          </a:p>
          <a:p>
            <a:r>
              <a:rPr lang="en-US" dirty="0" err="1"/>
              <a:t>df.fillna</a:t>
            </a:r>
            <a:r>
              <a:rPr lang="en-US" dirty="0"/>
              <a:t>(-1, </a:t>
            </a:r>
            <a:r>
              <a:rPr lang="en-US" dirty="0" err="1"/>
              <a:t>inplace</a:t>
            </a:r>
            <a:r>
              <a:rPr lang="en-US" dirty="0"/>
              <a:t>=True)</a:t>
            </a:r>
          </a:p>
          <a:p>
            <a:endParaRPr lang="en-US" dirty="0"/>
          </a:p>
          <a:p>
            <a:r>
              <a:rPr lang="en-US" dirty="0"/>
              <a:t>Isolation Forest helps detect data points that are very different from the rest. These outliers can confuse the model or reduce accuracy. By removing them, we make sure the model learns from more realistic, typical cases.</a:t>
            </a:r>
          </a:p>
          <a:p>
            <a:endParaRPr lang="en-US" dirty="0"/>
          </a:p>
          <a:p>
            <a:endParaRPr lang="en-US" dirty="0"/>
          </a:p>
          <a:p>
            <a:r>
              <a:rPr lang="en-US" dirty="0"/>
              <a:t>For other missing values (especially categorical or mixed), instead of deleting them, we filled them in with a placeholder like -1.</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אופיר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אופיר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יעל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324124" y="2613541"/>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Enhancing Perinatal Care with AI-Driven Apgar Score Prediction</a:t>
            </a:r>
            <a:endParaRPr lang="en-US" sz="4400" dirty="0"/>
          </a:p>
        </p:txBody>
      </p:sp>
      <p:sp>
        <p:nvSpPr>
          <p:cNvPr id="5" name="Text 2"/>
          <p:cNvSpPr/>
          <p:nvPr/>
        </p:nvSpPr>
        <p:spPr>
          <a:xfrm>
            <a:off x="6324124" y="5733336"/>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Yael kanter 315823245</a:t>
            </a:r>
            <a:endParaRPr lang="en-US" sz="1850" dirty="0"/>
          </a:p>
        </p:txBody>
      </p:sp>
      <p:sp>
        <p:nvSpPr>
          <p:cNvPr id="6" name="Text 3"/>
          <p:cNvSpPr/>
          <p:nvPr/>
        </p:nvSpPr>
        <p:spPr>
          <a:xfrm>
            <a:off x="6324124" y="6385560"/>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Ofir ofek 312168347</a:t>
            </a:r>
            <a:endParaRPr lang="en-US" sz="1850" dirty="0"/>
          </a:p>
        </p:txBody>
      </p:sp>
      <p:sp>
        <p:nvSpPr>
          <p:cNvPr id="7" name="Rectangle 6">
            <a:extLst>
              <a:ext uri="{FF2B5EF4-FFF2-40B4-BE49-F238E27FC236}">
                <a16:creationId xmlns:a16="http://schemas.microsoft.com/office/drawing/2014/main" id="{79785DB4-4901-D504-EDE5-D692783BB51B}"/>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TextBox 7">
            <a:extLst>
              <a:ext uri="{FF2B5EF4-FFF2-40B4-BE49-F238E27FC236}">
                <a16:creationId xmlns:a16="http://schemas.microsoft.com/office/drawing/2014/main" id="{EBD5B4F5-8391-7F8C-6C5E-D721DD3CF9F0}"/>
              </a:ext>
            </a:extLst>
          </p:cNvPr>
          <p:cNvSpPr txBox="1"/>
          <p:nvPr/>
        </p:nvSpPr>
        <p:spPr>
          <a:xfrm>
            <a:off x="13935456" y="7693152"/>
            <a:ext cx="402336" cy="369332"/>
          </a:xfrm>
          <a:prstGeom prst="rect">
            <a:avLst/>
          </a:prstGeom>
          <a:noFill/>
        </p:spPr>
        <p:txBody>
          <a:bodyPr wrap="square" rtlCol="0">
            <a:spAutoFit/>
          </a:bodyPr>
          <a:lstStyle/>
          <a:p>
            <a:r>
              <a:rPr lang="en-US" dirty="0"/>
              <a:t>1</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12" name="Image 0" descr="preencoded.png">
            <a:extLst>
              <a:ext uri="{FF2B5EF4-FFF2-40B4-BE49-F238E27FC236}">
                <a16:creationId xmlns:a16="http://schemas.microsoft.com/office/drawing/2014/main" id="{4FF2CA57-1CFE-5081-D656-126545EF8631}"/>
              </a:ext>
            </a:extLst>
          </p:cNvPr>
          <p:cNvPicPr>
            <a:picLocks noChangeAspect="1"/>
          </p:cNvPicPr>
          <p:nvPr/>
        </p:nvPicPr>
        <p:blipFill>
          <a:blip r:embed="rId3"/>
          <a:stretch>
            <a:fillRect/>
          </a:stretch>
        </p:blipFill>
        <p:spPr>
          <a:xfrm>
            <a:off x="0" y="0"/>
            <a:ext cx="14630400" cy="8229600"/>
          </a:xfrm>
          <a:prstGeom prst="rect">
            <a:avLst/>
          </a:prstGeom>
        </p:spPr>
      </p:pic>
      <p:sp>
        <p:nvSpPr>
          <p:cNvPr id="13" name="Shape 0">
            <a:extLst>
              <a:ext uri="{FF2B5EF4-FFF2-40B4-BE49-F238E27FC236}">
                <a16:creationId xmlns:a16="http://schemas.microsoft.com/office/drawing/2014/main" id="{232735A3-A385-8E8B-AACA-5595A7884DF2}"/>
              </a:ext>
            </a:extLst>
          </p:cNvPr>
          <p:cNvSpPr/>
          <p:nvPr/>
        </p:nvSpPr>
        <p:spPr>
          <a:xfrm>
            <a:off x="0" y="-441"/>
            <a:ext cx="14630400" cy="8229600"/>
          </a:xfrm>
          <a:prstGeom prst="rect">
            <a:avLst/>
          </a:prstGeom>
          <a:solidFill>
            <a:srgbClr val="FAF5EB">
              <a:alpha val="85000"/>
            </a:srgbClr>
          </a:solidFill>
          <a:ln/>
        </p:spPr>
        <p:txBody>
          <a:bodyPr/>
          <a:lstStyle/>
          <a:p>
            <a:endParaRPr lang="en-IL"/>
          </a:p>
        </p:txBody>
      </p:sp>
      <p:sp>
        <p:nvSpPr>
          <p:cNvPr id="2" name="Text 0"/>
          <p:cNvSpPr/>
          <p:nvPr/>
        </p:nvSpPr>
        <p:spPr>
          <a:xfrm>
            <a:off x="577929" y="695325"/>
            <a:ext cx="12076152" cy="485537"/>
          </a:xfrm>
          <a:prstGeom prst="rect">
            <a:avLst/>
          </a:prstGeom>
          <a:noFill/>
          <a:ln/>
        </p:spPr>
        <p:txBody>
          <a:bodyPr wrap="none" lIns="0" tIns="0" rIns="0" bIns="0" rtlCol="0" anchor="t"/>
          <a:lstStyle/>
          <a:p>
            <a:pPr marL="0" indent="0" algn="l">
              <a:lnSpc>
                <a:spcPts val="3800"/>
              </a:lnSpc>
              <a:buNone/>
            </a:pPr>
            <a:r>
              <a:rPr lang="en-US" sz="3050" dirty="0">
                <a:solidFill>
                  <a:srgbClr val="051D3A"/>
                </a:solidFill>
                <a:latin typeface="Funnel Display" pitchFamily="34" charset="0"/>
                <a:ea typeface="Funnel Display" pitchFamily="34" charset="-122"/>
                <a:cs typeface="Funnel Display" pitchFamily="34" charset="-120"/>
              </a:rPr>
              <a:t>Model Selection: Choosing the Right AI for Apgar Score Prediction</a:t>
            </a:r>
            <a:endParaRPr lang="en-US" sz="3050" dirty="0"/>
          </a:p>
        </p:txBody>
      </p:sp>
      <p:pic>
        <p:nvPicPr>
          <p:cNvPr id="3" name="Image 0" descr="preencoded.png"/>
          <p:cNvPicPr>
            <a:picLocks noChangeAspect="1"/>
          </p:cNvPicPr>
          <p:nvPr/>
        </p:nvPicPr>
        <p:blipFill>
          <a:blip r:embed="rId4"/>
          <a:stretch>
            <a:fillRect/>
          </a:stretch>
        </p:blipFill>
        <p:spPr>
          <a:xfrm>
            <a:off x="577928" y="2017990"/>
            <a:ext cx="825579" cy="1258133"/>
          </a:xfrm>
          <a:prstGeom prst="rect">
            <a:avLst/>
          </a:prstGeom>
        </p:spPr>
      </p:pic>
      <p:sp>
        <p:nvSpPr>
          <p:cNvPr id="4" name="Text 1"/>
          <p:cNvSpPr/>
          <p:nvPr/>
        </p:nvSpPr>
        <p:spPr>
          <a:xfrm>
            <a:off x="1568529" y="1993344"/>
            <a:ext cx="2404110" cy="242888"/>
          </a:xfrm>
          <a:prstGeom prst="rect">
            <a:avLst/>
          </a:prstGeom>
          <a:noFill/>
          <a:ln/>
        </p:spPr>
        <p:txBody>
          <a:bodyPr wrap="none" lIns="0" tIns="0" rIns="0" bIns="0" rtlCol="0" anchor="t"/>
          <a:lstStyle/>
          <a:p>
            <a:pPr marL="0" indent="0" algn="l">
              <a:lnSpc>
                <a:spcPts val="1900"/>
              </a:lnSpc>
              <a:buNone/>
            </a:pPr>
            <a:r>
              <a:rPr lang="en-US" dirty="0">
                <a:solidFill>
                  <a:srgbClr val="2B3541"/>
                </a:solidFill>
                <a:latin typeface="Funnel Display" pitchFamily="34" charset="0"/>
                <a:ea typeface="Funnel Display" pitchFamily="34" charset="-122"/>
                <a:cs typeface="Funnel Display" pitchFamily="34" charset="-120"/>
              </a:rPr>
              <a:t>Clinically-Oriented Metrics</a:t>
            </a:r>
            <a:endParaRPr lang="en-US" dirty="0"/>
          </a:p>
        </p:txBody>
      </p:sp>
      <p:sp>
        <p:nvSpPr>
          <p:cNvPr id="5" name="Text 2"/>
          <p:cNvSpPr/>
          <p:nvPr/>
        </p:nvSpPr>
        <p:spPr>
          <a:xfrm>
            <a:off x="1568529" y="2308860"/>
            <a:ext cx="12483941" cy="264200"/>
          </a:xfrm>
          <a:prstGeom prst="rect">
            <a:avLst/>
          </a:prstGeom>
          <a:noFill/>
          <a:ln/>
        </p:spPr>
        <p:txBody>
          <a:bodyPr wrap="none" lIns="0" tIns="0" rIns="0" bIns="0" rtlCol="0" anchor="t"/>
          <a:lstStyle/>
          <a:p>
            <a:pPr marL="285750" indent="-285750" eaLnBrk="0" fontAlgn="base" hangingPunct="0">
              <a:lnSpc>
                <a:spcPts val="2050"/>
              </a:lnSpc>
              <a:spcBef>
                <a:spcPct val="0"/>
              </a:spcBef>
              <a:spcAft>
                <a:spcPct val="0"/>
              </a:spcAft>
              <a:buSzPct val="100000"/>
              <a:buFont typeface="Arial" panose="020B0604020202020204" pitchFamily="34" charset="0"/>
              <a:buChar char="•"/>
            </a:pPr>
            <a:r>
              <a:rPr lang="en-US" b="1">
                <a:solidFill>
                  <a:srgbClr val="2B3541"/>
                </a:solidFill>
                <a:latin typeface="Funnel Sans"/>
              </a:rPr>
              <a:t>Recall </a:t>
            </a:r>
            <a:r>
              <a:rPr lang="en-US">
                <a:solidFill>
                  <a:srgbClr val="2B3541"/>
                </a:solidFill>
                <a:latin typeface="Funnel Sans"/>
              </a:rPr>
              <a:t>(sensitivity) is prioritized: catching at-risk babies matters more than over-alerting.</a:t>
            </a:r>
          </a:p>
        </p:txBody>
      </p:sp>
      <p:sp>
        <p:nvSpPr>
          <p:cNvPr id="6" name="Text 3"/>
          <p:cNvSpPr/>
          <p:nvPr/>
        </p:nvSpPr>
        <p:spPr>
          <a:xfrm>
            <a:off x="1568529" y="2671584"/>
            <a:ext cx="12483941" cy="264200"/>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2B3541"/>
                </a:solidFill>
                <a:latin typeface="Funnel Sans" pitchFamily="34" charset="0"/>
                <a:ea typeface="Funnel Sans" pitchFamily="34" charset="-122"/>
                <a:cs typeface="Funnel Sans" pitchFamily="34" charset="-120"/>
              </a:rPr>
              <a:t>Precision</a:t>
            </a:r>
            <a:r>
              <a:rPr lang="en-US" sz="1600" dirty="0">
                <a:solidFill>
                  <a:srgbClr val="2B3541"/>
                </a:solidFill>
                <a:latin typeface="Funnel Sans" pitchFamily="34" charset="0"/>
                <a:ea typeface="Funnel Sans" pitchFamily="34" charset="-122"/>
                <a:cs typeface="Funnel Sans" pitchFamily="34" charset="-120"/>
              </a:rPr>
              <a:t> </a:t>
            </a:r>
            <a:r>
              <a:rPr lang="en-US">
                <a:solidFill>
                  <a:srgbClr val="2B3541"/>
                </a:solidFill>
                <a:latin typeface="Funnel Sans"/>
              </a:rPr>
              <a:t>is also considered: minimizing false alarms helps ensure trust in clinical use.</a:t>
            </a:r>
          </a:p>
        </p:txBody>
      </p:sp>
      <p:pic>
        <p:nvPicPr>
          <p:cNvPr id="7" name="Image 1" descr="preencoded.png"/>
          <p:cNvPicPr>
            <a:picLocks noChangeAspect="1"/>
          </p:cNvPicPr>
          <p:nvPr/>
        </p:nvPicPr>
        <p:blipFill>
          <a:blip r:embed="rId5"/>
          <a:stretch>
            <a:fillRect/>
          </a:stretch>
        </p:blipFill>
        <p:spPr>
          <a:xfrm>
            <a:off x="577929" y="4431769"/>
            <a:ext cx="825579" cy="1621393"/>
          </a:xfrm>
          <a:prstGeom prst="rect">
            <a:avLst/>
          </a:prstGeom>
        </p:spPr>
      </p:pic>
      <p:sp>
        <p:nvSpPr>
          <p:cNvPr id="8" name="Text 4"/>
          <p:cNvSpPr/>
          <p:nvPr/>
        </p:nvSpPr>
        <p:spPr>
          <a:xfrm>
            <a:off x="1568529" y="4580096"/>
            <a:ext cx="1965603" cy="242888"/>
          </a:xfrm>
          <a:prstGeom prst="rect">
            <a:avLst/>
          </a:prstGeom>
          <a:noFill/>
          <a:ln/>
        </p:spPr>
        <p:txBody>
          <a:bodyPr wrap="none" lIns="0" tIns="0" rIns="0" bIns="0" rtlCol="0" anchor="t"/>
          <a:lstStyle/>
          <a:p>
            <a:pPr marL="0" indent="0" algn="l">
              <a:lnSpc>
                <a:spcPts val="1900"/>
              </a:lnSpc>
              <a:buNone/>
            </a:pPr>
            <a:r>
              <a:rPr lang="en-US" sz="2000" dirty="0">
                <a:solidFill>
                  <a:srgbClr val="2B3541"/>
                </a:solidFill>
                <a:latin typeface="Funnel Display" pitchFamily="34" charset="0"/>
                <a:ea typeface="Funnel Display" pitchFamily="34" charset="-122"/>
                <a:cs typeface="Funnel Display" pitchFamily="34" charset="-120"/>
              </a:rPr>
              <a:t>Explainability Matters</a:t>
            </a:r>
            <a:endParaRPr lang="en-US" sz="2000" dirty="0"/>
          </a:p>
        </p:txBody>
      </p:sp>
      <p:sp>
        <p:nvSpPr>
          <p:cNvPr id="9" name="Text 5"/>
          <p:cNvSpPr/>
          <p:nvPr/>
        </p:nvSpPr>
        <p:spPr>
          <a:xfrm>
            <a:off x="1568529" y="4959691"/>
            <a:ext cx="12483941" cy="264200"/>
          </a:xfrm>
          <a:prstGeom prst="rect">
            <a:avLst/>
          </a:prstGeom>
          <a:noFill/>
          <a:ln/>
        </p:spPr>
        <p:txBody>
          <a:bodyPr wrap="none" lIns="0" tIns="0" rIns="0" bIns="0" rtlCol="0" anchor="t"/>
          <a:lstStyle/>
          <a:p>
            <a:pPr marL="0" indent="0" algn="l">
              <a:lnSpc>
                <a:spcPts val="2050"/>
              </a:lnSpc>
              <a:buNone/>
            </a:pPr>
            <a:r>
              <a:rPr lang="en-US" dirty="0"/>
              <a:t>In medicine, a prediction is only helpful if people can understand it. We chose models that are easy to explain, such as:</a:t>
            </a:r>
          </a:p>
        </p:txBody>
      </p:sp>
      <p:sp>
        <p:nvSpPr>
          <p:cNvPr id="10" name="Text 6"/>
          <p:cNvSpPr/>
          <p:nvPr/>
        </p:nvSpPr>
        <p:spPr>
          <a:xfrm>
            <a:off x="2904405" y="10763715"/>
            <a:ext cx="10397066" cy="286731"/>
          </a:xfrm>
          <a:prstGeom prst="rect">
            <a:avLst/>
          </a:prstGeom>
          <a:noFill/>
          <a:ln/>
        </p:spPr>
        <p:txBody>
          <a:bodyPr wrap="none" lIns="0" tIns="0" rIns="0" bIns="0" rtlCol="0" anchor="t"/>
          <a:lstStyle/>
          <a:p>
            <a:pPr marL="342900" indent="-342900" algn="l">
              <a:lnSpc>
                <a:spcPts val="2050"/>
              </a:lnSpc>
              <a:buSzPct val="100000"/>
              <a:buChar char="•"/>
            </a:pPr>
            <a:r>
              <a:rPr lang="en-US" dirty="0">
                <a:solidFill>
                  <a:srgbClr val="2B3541"/>
                </a:solidFill>
                <a:latin typeface="Funnel Sans" pitchFamily="34" charset="0"/>
                <a:ea typeface="Funnel Sans" pitchFamily="34" charset="-122"/>
                <a:cs typeface="Funnel Sans" pitchFamily="34" charset="-120"/>
              </a:rPr>
              <a:t>Tree-based models for feature attribution</a:t>
            </a:r>
            <a:endParaRPr lang="en-US" dirty="0"/>
          </a:p>
        </p:txBody>
      </p:sp>
      <p:sp>
        <p:nvSpPr>
          <p:cNvPr id="11" name="Text 7"/>
          <p:cNvSpPr/>
          <p:nvPr/>
        </p:nvSpPr>
        <p:spPr>
          <a:xfrm>
            <a:off x="3090144" y="12782216"/>
            <a:ext cx="12483941" cy="264200"/>
          </a:xfrm>
          <a:prstGeom prst="rect">
            <a:avLst/>
          </a:prstGeom>
          <a:noFill/>
          <a:ln/>
        </p:spPr>
        <p:txBody>
          <a:bodyPr wrap="none" lIns="0" tIns="0" rIns="0" bIns="0" rtlCol="0" anchor="t"/>
          <a:lstStyle/>
          <a:p>
            <a:pPr marL="342900" indent="-342900" algn="l">
              <a:lnSpc>
                <a:spcPts val="2050"/>
              </a:lnSpc>
              <a:buSzPct val="100000"/>
              <a:buChar char="•"/>
            </a:pPr>
            <a:r>
              <a:rPr lang="en-US" dirty="0">
                <a:solidFill>
                  <a:srgbClr val="2B3541"/>
                </a:solidFill>
                <a:latin typeface="Funnel Sans" pitchFamily="34" charset="0"/>
                <a:ea typeface="Funnel Sans" pitchFamily="34" charset="-122"/>
                <a:cs typeface="Funnel Sans" pitchFamily="34" charset="-120"/>
              </a:rPr>
              <a:t>SHAP values explain the "why" behind predictions</a:t>
            </a:r>
            <a:endParaRPr lang="en-US" dirty="0"/>
          </a:p>
        </p:txBody>
      </p:sp>
      <p:sp>
        <p:nvSpPr>
          <p:cNvPr id="23" name="Rectangle 2">
            <a:extLst>
              <a:ext uri="{FF2B5EF4-FFF2-40B4-BE49-F238E27FC236}">
                <a16:creationId xmlns:a16="http://schemas.microsoft.com/office/drawing/2014/main" id="{0509D626-27F0-32FD-E134-FECAAE4ECBDD}"/>
              </a:ext>
            </a:extLst>
          </p:cNvPr>
          <p:cNvSpPr>
            <a:spLocks noChangeArrowheads="1"/>
          </p:cNvSpPr>
          <p:nvPr/>
        </p:nvSpPr>
        <p:spPr bwMode="auto">
          <a:xfrm>
            <a:off x="1568529" y="5437746"/>
            <a:ext cx="121847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L" altLang="en-IL">
                <a:solidFill>
                  <a:srgbClr val="2B3541"/>
                </a:solidFill>
                <a:latin typeface="Funnel Sans"/>
              </a:rPr>
              <a:t>Tree-based models help us see which features are most important for the prediction. This makes the results easier to understand and explain</a:t>
            </a:r>
          </a:p>
        </p:txBody>
      </p:sp>
      <p:sp>
        <p:nvSpPr>
          <p:cNvPr id="25" name="Rectangle 4">
            <a:extLst>
              <a:ext uri="{FF2B5EF4-FFF2-40B4-BE49-F238E27FC236}">
                <a16:creationId xmlns:a16="http://schemas.microsoft.com/office/drawing/2014/main" id="{AD496B94-3EAA-8ADE-18BC-ADEDB4C8DCE5}"/>
              </a:ext>
            </a:extLst>
          </p:cNvPr>
          <p:cNvSpPr>
            <a:spLocks noChangeArrowheads="1"/>
          </p:cNvSpPr>
          <p:nvPr/>
        </p:nvSpPr>
        <p:spPr bwMode="auto">
          <a:xfrm>
            <a:off x="1608105" y="6139082"/>
            <a:ext cx="101193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IL" altLang="en-IL" dirty="0">
                <a:solidFill>
                  <a:srgbClr val="2B3541"/>
                </a:solidFill>
                <a:latin typeface="Funnel Sans"/>
              </a:rPr>
              <a:t>SHAP helps us see how much each factor contributed to the prediction, so doctors can understand why</a:t>
            </a:r>
            <a:endParaRPr lang="he-IL" altLang="en-IL" dirty="0">
              <a:solidFill>
                <a:srgbClr val="2B3541"/>
              </a:solidFill>
              <a:latin typeface="Funnel Sans"/>
            </a:endParaRPr>
          </a:p>
          <a:p>
            <a:pPr eaLnBrk="0" fontAlgn="base" hangingPunct="0">
              <a:spcBef>
                <a:spcPct val="0"/>
              </a:spcBef>
              <a:spcAft>
                <a:spcPct val="0"/>
              </a:spcAft>
            </a:pPr>
            <a:r>
              <a:rPr lang="he-IL" altLang="en-IL" dirty="0">
                <a:solidFill>
                  <a:srgbClr val="2B3541"/>
                </a:solidFill>
                <a:latin typeface="Funnel Sans"/>
              </a:rPr>
              <a:t>   </a:t>
            </a:r>
            <a:r>
              <a:rPr lang="en-IL" altLang="en-IL" dirty="0">
                <a:solidFill>
                  <a:srgbClr val="2B3541"/>
                </a:solidFill>
                <a:latin typeface="Funnel Sans"/>
              </a:rPr>
              <a:t> the model made its decision.</a:t>
            </a:r>
          </a:p>
        </p:txBody>
      </p:sp>
      <p:sp>
        <p:nvSpPr>
          <p:cNvPr id="14" name="TextBox 13">
            <a:extLst>
              <a:ext uri="{FF2B5EF4-FFF2-40B4-BE49-F238E27FC236}">
                <a16:creationId xmlns:a16="http://schemas.microsoft.com/office/drawing/2014/main" id="{FB3D5611-3930-73A6-0303-12A9E3C7813B}"/>
              </a:ext>
            </a:extLst>
          </p:cNvPr>
          <p:cNvSpPr txBox="1"/>
          <p:nvPr/>
        </p:nvSpPr>
        <p:spPr>
          <a:xfrm>
            <a:off x="13935456" y="7693152"/>
            <a:ext cx="560832" cy="369332"/>
          </a:xfrm>
          <a:prstGeom prst="rect">
            <a:avLst/>
          </a:prstGeom>
          <a:noFill/>
        </p:spPr>
        <p:txBody>
          <a:bodyPr wrap="square" rtlCol="0">
            <a:spAutoFit/>
          </a:bodyPr>
          <a:lstStyle/>
          <a:p>
            <a:r>
              <a:rPr lang="en-US" dirty="0"/>
              <a:t>11</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P spid="5" grpId="0" animBg="1"/>
      <p:bldP spid="6" grpId="0" animBg="1"/>
      <p:bldP spid="8" grpId="0" animBg="1"/>
      <p:bldP spid="9" grpId="0" animBg="1"/>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04180" y="1142336"/>
            <a:ext cx="4510802" cy="563880"/>
          </a:xfrm>
          <a:prstGeom prst="rect">
            <a:avLst/>
          </a:prstGeom>
          <a:noFill/>
          <a:ln/>
        </p:spPr>
        <p:txBody>
          <a:bodyPr wrap="none" lIns="0" tIns="0" rIns="0" bIns="0" rtlCol="0" anchor="t"/>
          <a:lstStyle/>
          <a:p>
            <a:pPr marL="0" indent="0" algn="l">
              <a:lnSpc>
                <a:spcPts val="4400"/>
              </a:lnSpc>
              <a:buNone/>
            </a:pPr>
            <a:r>
              <a:rPr lang="en-US" sz="3550" dirty="0">
                <a:solidFill>
                  <a:srgbClr val="051D3A"/>
                </a:solidFill>
                <a:latin typeface="Funnel Display" pitchFamily="34" charset="0"/>
                <a:ea typeface="Funnel Display" pitchFamily="34" charset="-122"/>
                <a:cs typeface="Funnel Display" pitchFamily="34" charset="-120"/>
              </a:rPr>
              <a:t>Model Selection </a:t>
            </a:r>
            <a:endParaRPr lang="en-US" sz="3550" dirty="0"/>
          </a:p>
        </p:txBody>
      </p:sp>
      <p:sp>
        <p:nvSpPr>
          <p:cNvPr id="3" name="Shape 1"/>
          <p:cNvSpPr/>
          <p:nvPr/>
        </p:nvSpPr>
        <p:spPr>
          <a:xfrm>
            <a:off x="275913" y="2914732"/>
            <a:ext cx="6824972" cy="4332159"/>
          </a:xfrm>
          <a:prstGeom prst="roundRect">
            <a:avLst>
              <a:gd name="adj" fmla="val 2791"/>
            </a:avLst>
          </a:prstGeom>
          <a:solidFill>
            <a:srgbClr val="FAF5EB"/>
          </a:solidFill>
          <a:ln w="7620">
            <a:solidFill>
              <a:srgbClr val="D5CDBE"/>
            </a:solidFill>
            <a:prstDash val="solid"/>
          </a:ln>
        </p:spPr>
        <p:txBody>
          <a:bodyPr/>
          <a:lstStyle/>
          <a:p>
            <a:endParaRPr lang="en-IL"/>
          </a:p>
        </p:txBody>
      </p:sp>
      <p:sp>
        <p:nvSpPr>
          <p:cNvPr id="4" name="Text 2"/>
          <p:cNvSpPr/>
          <p:nvPr/>
        </p:nvSpPr>
        <p:spPr>
          <a:xfrm>
            <a:off x="803491" y="3003230"/>
            <a:ext cx="2255401" cy="281821"/>
          </a:xfrm>
          <a:prstGeom prst="rect">
            <a:avLst/>
          </a:prstGeom>
          <a:noFill/>
          <a:ln/>
        </p:spPr>
        <p:txBody>
          <a:bodyPr wrap="none" lIns="0" tIns="0" rIns="0" bIns="0" rtlCol="0" anchor="t"/>
          <a:lstStyle/>
          <a:p>
            <a:pPr marL="0" indent="0" algn="l">
              <a:lnSpc>
                <a:spcPts val="2200"/>
              </a:lnSpc>
              <a:buNone/>
            </a:pPr>
            <a:r>
              <a:rPr lang="en-US" sz="2000" b="1" u="sng" dirty="0">
                <a:solidFill>
                  <a:srgbClr val="2B3541"/>
                </a:solidFill>
                <a:latin typeface="Funnel Display" pitchFamily="34" charset="0"/>
                <a:ea typeface="Funnel Display" pitchFamily="34" charset="-122"/>
                <a:cs typeface="Funnel Display" pitchFamily="34" charset="-120"/>
              </a:rPr>
              <a:t>Logistic Regression</a:t>
            </a:r>
            <a:endParaRPr lang="en-US" sz="2000" dirty="0"/>
          </a:p>
        </p:txBody>
      </p:sp>
      <p:sp>
        <p:nvSpPr>
          <p:cNvPr id="5" name="Text 3"/>
          <p:cNvSpPr/>
          <p:nvPr/>
        </p:nvSpPr>
        <p:spPr>
          <a:xfrm>
            <a:off x="803491" y="3706770"/>
            <a:ext cx="6149816" cy="613410"/>
          </a:xfrm>
          <a:prstGeom prst="rect">
            <a:avLst/>
          </a:prstGeom>
          <a:noFill/>
          <a:ln/>
        </p:spPr>
        <p:txBody>
          <a:bodyPr wrap="square" lIns="0" tIns="0" rIns="0" bIns="0" rtlCol="0" anchor="t"/>
          <a:lstStyle/>
          <a:p>
            <a:pPr marL="0" indent="0" algn="l">
              <a:buNone/>
            </a:pPr>
            <a:r>
              <a:rPr lang="en-US" sz="2000" b="1" dirty="0">
                <a:solidFill>
                  <a:srgbClr val="2B3541"/>
                </a:solidFill>
                <a:latin typeface="Funnel Sans" pitchFamily="34" charset="0"/>
                <a:ea typeface="Funnel Sans" pitchFamily="34" charset="-122"/>
                <a:cs typeface="Funnel Sans" pitchFamily="34" charset="-120"/>
              </a:rPr>
              <a:t>Advantage:</a:t>
            </a:r>
            <a:r>
              <a:rPr lang="en-US" sz="2000" dirty="0">
                <a:solidFill>
                  <a:srgbClr val="2B3541"/>
                </a:solidFill>
                <a:latin typeface="Funnel Sans" pitchFamily="34" charset="0"/>
                <a:ea typeface="Funnel Sans" pitchFamily="34" charset="-122"/>
                <a:cs typeface="Funnel Sans" pitchFamily="34" charset="-120"/>
              </a:rPr>
              <a:t> Robust, handles data variability well,</a:t>
            </a:r>
            <a:r>
              <a:rPr lang="en-US" sz="2000" dirty="0"/>
              <a:t> </a:t>
            </a:r>
            <a:r>
              <a:rPr lang="en-US" sz="2000">
                <a:solidFill>
                  <a:srgbClr val="2B3541"/>
                </a:solidFill>
                <a:latin typeface="Funnel Sans"/>
                <a:ea typeface="Funnel Sans" pitchFamily="34" charset="-122"/>
              </a:rPr>
              <a:t>Works well with small datasets.</a:t>
            </a:r>
          </a:p>
          <a:p>
            <a:pPr marL="0" indent="0" algn="l">
              <a:buNone/>
            </a:pPr>
            <a:endParaRPr lang="en-US" sz="2000" dirty="0">
              <a:solidFill>
                <a:srgbClr val="2B3541"/>
              </a:solidFill>
              <a:latin typeface="Funnel Sans" pitchFamily="34" charset="0"/>
              <a:ea typeface="Funnel Sans" pitchFamily="34" charset="-122"/>
              <a:cs typeface="Funnel Sans" pitchFamily="34" charset="-120"/>
            </a:endParaRPr>
          </a:p>
          <a:p>
            <a:pPr marL="0" indent="0" algn="l">
              <a:buNone/>
            </a:pPr>
            <a:r>
              <a:rPr lang="en-US" sz="2000" b="1" dirty="0">
                <a:solidFill>
                  <a:srgbClr val="2B3541"/>
                </a:solidFill>
                <a:latin typeface="Funnel Sans" pitchFamily="34" charset="0"/>
                <a:ea typeface="Funnel Sans" pitchFamily="34" charset="-122"/>
                <a:cs typeface="Funnel Sans" pitchFamily="34" charset="-120"/>
              </a:rPr>
              <a:t>Disadvantages</a:t>
            </a:r>
            <a:r>
              <a:rPr lang="en-US" sz="2000" i="1" dirty="0">
                <a:solidFill>
                  <a:srgbClr val="2B3541"/>
                </a:solidFill>
                <a:latin typeface="Funnel Sans" pitchFamily="34" charset="0"/>
                <a:ea typeface="Funnel Sans" pitchFamily="34" charset="-122"/>
                <a:cs typeface="Funnel Sans" pitchFamily="34" charset="-120"/>
              </a:rPr>
              <a:t>:</a:t>
            </a:r>
            <a:r>
              <a:rPr lang="en-US" sz="2000" dirty="0">
                <a:solidFill>
                  <a:srgbClr val="2B3541"/>
                </a:solidFill>
                <a:latin typeface="Funnel Sans" pitchFamily="34" charset="0"/>
                <a:ea typeface="Funnel Sans" pitchFamily="34" charset="-122"/>
                <a:cs typeface="Funnel Sans" pitchFamily="34" charset="-120"/>
              </a:rPr>
              <a:t> Limited complexity, assumes linearity.</a:t>
            </a:r>
            <a:endParaRPr lang="en-US" sz="2000" dirty="0"/>
          </a:p>
        </p:txBody>
      </p:sp>
      <p:sp>
        <p:nvSpPr>
          <p:cNvPr id="6" name="Text 4"/>
          <p:cNvSpPr/>
          <p:nvPr/>
        </p:nvSpPr>
        <p:spPr>
          <a:xfrm>
            <a:off x="803491" y="5376122"/>
            <a:ext cx="6149816" cy="613410"/>
          </a:xfrm>
          <a:prstGeom prst="rect">
            <a:avLst/>
          </a:prstGeom>
          <a:noFill/>
          <a:ln/>
        </p:spPr>
        <p:txBody>
          <a:bodyPr wrap="square" lIns="0" tIns="0" rIns="0" bIns="0" rtlCol="0" anchor="t"/>
          <a:lstStyle/>
          <a:p>
            <a:pPr marL="342900" indent="-342900" algn="l">
              <a:lnSpc>
                <a:spcPts val="2400"/>
              </a:lnSpc>
              <a:buSzPct val="100000"/>
              <a:buChar char="•"/>
            </a:pPr>
            <a:r>
              <a:rPr lang="en-US" dirty="0"/>
              <a:t>Handles mixed data and missing values well</a:t>
            </a:r>
            <a:endParaRPr lang="en-US" sz="1600" dirty="0"/>
          </a:p>
        </p:txBody>
      </p:sp>
      <p:sp>
        <p:nvSpPr>
          <p:cNvPr id="7" name="Text 5"/>
          <p:cNvSpPr/>
          <p:nvPr/>
        </p:nvSpPr>
        <p:spPr>
          <a:xfrm>
            <a:off x="803491" y="5908808"/>
            <a:ext cx="6149816" cy="306705"/>
          </a:xfrm>
          <a:prstGeom prst="rect">
            <a:avLst/>
          </a:prstGeom>
          <a:noFill/>
          <a:ln/>
        </p:spPr>
        <p:txBody>
          <a:bodyPr wrap="none" lIns="0" tIns="0" rIns="0" bIns="0" rtlCol="0" anchor="t"/>
          <a:lstStyle/>
          <a:p>
            <a:pPr marL="342900" indent="-342900" algn="l">
              <a:lnSpc>
                <a:spcPts val="2400"/>
              </a:lnSpc>
              <a:buSzPct val="100000"/>
              <a:buChar char="•"/>
            </a:pPr>
            <a:r>
              <a:rPr lang="en-US" dirty="0"/>
              <a:t>Shows feature importance for key risk factors</a:t>
            </a:r>
            <a:endParaRPr lang="en-US" sz="1600" dirty="0"/>
          </a:p>
        </p:txBody>
      </p:sp>
      <p:sp>
        <p:nvSpPr>
          <p:cNvPr id="8" name="Text 6"/>
          <p:cNvSpPr/>
          <p:nvPr/>
        </p:nvSpPr>
        <p:spPr>
          <a:xfrm>
            <a:off x="803491" y="6498619"/>
            <a:ext cx="6149816" cy="306705"/>
          </a:xfrm>
          <a:prstGeom prst="rect">
            <a:avLst/>
          </a:prstGeom>
          <a:noFill/>
          <a:ln/>
        </p:spPr>
        <p:txBody>
          <a:bodyPr wrap="none" lIns="0" tIns="0" rIns="0" bIns="0" rtlCol="0" anchor="t"/>
          <a:lstStyle/>
          <a:p>
            <a:pPr marL="342900" indent="-342900" algn="l">
              <a:lnSpc>
                <a:spcPts val="2400"/>
              </a:lnSpc>
              <a:buSzPct val="100000"/>
              <a:buChar char="•"/>
            </a:pPr>
            <a:r>
              <a:rPr lang="en-US" dirty="0"/>
              <a:t>Reduced risk of overfitting</a:t>
            </a:r>
            <a:endParaRPr lang="en-US" sz="1600" dirty="0"/>
          </a:p>
        </p:txBody>
      </p:sp>
      <p:sp>
        <p:nvSpPr>
          <p:cNvPr id="9" name="Shape 7"/>
          <p:cNvSpPr/>
          <p:nvPr/>
        </p:nvSpPr>
        <p:spPr>
          <a:xfrm>
            <a:off x="7248463" y="2906350"/>
            <a:ext cx="6693408" cy="4332159"/>
          </a:xfrm>
          <a:prstGeom prst="roundRect">
            <a:avLst>
              <a:gd name="adj" fmla="val 2791"/>
            </a:avLst>
          </a:prstGeom>
          <a:solidFill>
            <a:srgbClr val="FAF5EB"/>
          </a:solidFill>
          <a:ln w="7620">
            <a:solidFill>
              <a:srgbClr val="D5CDBE"/>
            </a:solidFill>
            <a:prstDash val="solid"/>
          </a:ln>
        </p:spPr>
        <p:txBody>
          <a:bodyPr/>
          <a:lstStyle/>
          <a:p>
            <a:endParaRPr lang="en-IL" dirty="0"/>
          </a:p>
        </p:txBody>
      </p:sp>
      <p:sp>
        <p:nvSpPr>
          <p:cNvPr id="10" name="Text 8"/>
          <p:cNvSpPr/>
          <p:nvPr/>
        </p:nvSpPr>
        <p:spPr>
          <a:xfrm>
            <a:off x="7543619" y="3003230"/>
            <a:ext cx="2255401" cy="281821"/>
          </a:xfrm>
          <a:prstGeom prst="rect">
            <a:avLst/>
          </a:prstGeom>
          <a:noFill/>
          <a:ln/>
        </p:spPr>
        <p:txBody>
          <a:bodyPr wrap="none" lIns="0" tIns="0" rIns="0" bIns="0" rtlCol="0" anchor="t"/>
          <a:lstStyle/>
          <a:p>
            <a:pPr marL="0" indent="0" algn="l">
              <a:lnSpc>
                <a:spcPts val="2200"/>
              </a:lnSpc>
              <a:buNone/>
            </a:pPr>
            <a:r>
              <a:rPr lang="en-US" sz="2000" b="1" u="sng" dirty="0">
                <a:solidFill>
                  <a:srgbClr val="2B3541"/>
                </a:solidFill>
                <a:latin typeface="Funnel Display" pitchFamily="34" charset="0"/>
                <a:ea typeface="Funnel Display" pitchFamily="34" charset="-122"/>
                <a:cs typeface="Funnel Display" pitchFamily="34" charset="-120"/>
              </a:rPr>
              <a:t>Random Forest</a:t>
            </a:r>
            <a:endParaRPr lang="en-US" sz="2000" dirty="0"/>
          </a:p>
        </p:txBody>
      </p:sp>
      <p:sp>
        <p:nvSpPr>
          <p:cNvPr id="11" name="Text 9"/>
          <p:cNvSpPr/>
          <p:nvPr/>
        </p:nvSpPr>
        <p:spPr>
          <a:xfrm>
            <a:off x="7543619" y="3641440"/>
            <a:ext cx="6149816" cy="613410"/>
          </a:xfrm>
          <a:prstGeom prst="rect">
            <a:avLst/>
          </a:prstGeom>
          <a:noFill/>
          <a:ln/>
        </p:spPr>
        <p:txBody>
          <a:bodyPr wrap="square" lIns="0" tIns="0" rIns="0" bIns="0" rtlCol="0" anchor="t"/>
          <a:lstStyle/>
          <a:p>
            <a:pPr marL="0" indent="0" algn="l">
              <a:lnSpc>
                <a:spcPts val="2400"/>
              </a:lnSpc>
              <a:buNone/>
            </a:pPr>
            <a:r>
              <a:rPr lang="en-US" sz="2000" b="1" dirty="0">
                <a:solidFill>
                  <a:srgbClr val="2B3541"/>
                </a:solidFill>
                <a:latin typeface="Funnel Sans" pitchFamily="34" charset="0"/>
                <a:ea typeface="Funnel Sans" pitchFamily="34" charset="-122"/>
                <a:cs typeface="Funnel Sans" pitchFamily="34" charset="-120"/>
              </a:rPr>
              <a:t>Advantage:</a:t>
            </a:r>
            <a:r>
              <a:rPr lang="en-US" sz="2000" dirty="0">
                <a:solidFill>
                  <a:srgbClr val="2B3541"/>
                </a:solidFill>
                <a:latin typeface="Funnel Sans" pitchFamily="34" charset="0"/>
                <a:ea typeface="Funnel Sans" pitchFamily="34" charset="-122"/>
                <a:cs typeface="Funnel Sans" pitchFamily="34" charset="-120"/>
              </a:rPr>
              <a:t> </a:t>
            </a:r>
            <a:r>
              <a:rPr lang="en-US" sz="2000">
                <a:solidFill>
                  <a:srgbClr val="2B3541"/>
                </a:solidFill>
                <a:latin typeface="Funnel Sans" pitchFamily="34" charset="0"/>
                <a:ea typeface="Funnel Sans" pitchFamily="34" charset="-122"/>
              </a:rPr>
              <a:t>Captures non-linear patterns, Handles large feature sets well</a:t>
            </a:r>
          </a:p>
          <a:p>
            <a:pPr marL="0" indent="0" algn="l">
              <a:lnSpc>
                <a:spcPts val="2400"/>
              </a:lnSpc>
              <a:buNone/>
            </a:pPr>
            <a:endParaRPr lang="en-US" sz="2000" dirty="0">
              <a:solidFill>
                <a:srgbClr val="2B3541"/>
              </a:solidFill>
              <a:latin typeface="Funnel Sans" pitchFamily="34" charset="0"/>
              <a:ea typeface="Funnel Sans" pitchFamily="34" charset="-122"/>
              <a:cs typeface="Funnel Sans" pitchFamily="34" charset="-120"/>
            </a:endParaRPr>
          </a:p>
          <a:p>
            <a:pPr marL="0" indent="0" algn="l">
              <a:lnSpc>
                <a:spcPts val="2400"/>
              </a:lnSpc>
              <a:buNone/>
            </a:pPr>
            <a:r>
              <a:rPr lang="en-US" sz="2000" b="1">
                <a:solidFill>
                  <a:srgbClr val="2B3541"/>
                </a:solidFill>
                <a:latin typeface="Funnel Sans"/>
                <a:ea typeface="Funnel Sans" pitchFamily="34" charset="-122"/>
                <a:cs typeface="Funnel Sans" pitchFamily="34" charset="-120"/>
              </a:rPr>
              <a:t>Disadvantages</a:t>
            </a:r>
            <a:r>
              <a:rPr lang="en-US" sz="2000" i="1">
                <a:solidFill>
                  <a:srgbClr val="2B3541"/>
                </a:solidFill>
                <a:latin typeface="Funnel Sans"/>
                <a:ea typeface="Funnel Sans" pitchFamily="34" charset="-122"/>
                <a:cs typeface="Funnel Sans" pitchFamily="34" charset="-120"/>
              </a:rPr>
              <a:t>:</a:t>
            </a:r>
            <a:r>
              <a:rPr lang="en-US" sz="2000">
                <a:solidFill>
                  <a:srgbClr val="2B3541"/>
                </a:solidFill>
                <a:latin typeface="Funnel Sans"/>
                <a:ea typeface="Funnel Sans" pitchFamily="34" charset="-122"/>
                <a:cs typeface="Funnel Sans" pitchFamily="34" charset="-120"/>
              </a:rPr>
              <a:t> Less interpretable, can overfit without tuning,</a:t>
            </a:r>
            <a:r>
              <a:rPr lang="en-US" sz="2000" dirty="0"/>
              <a:t> S</a:t>
            </a:r>
            <a:r>
              <a:rPr lang="en-US" sz="2000">
                <a:solidFill>
                  <a:srgbClr val="2B3541"/>
                </a:solidFill>
                <a:latin typeface="Funnel Sans"/>
                <a:ea typeface="Funnel Sans" pitchFamily="34" charset="-122"/>
              </a:rPr>
              <a:t>lower with very large data.</a:t>
            </a:r>
          </a:p>
        </p:txBody>
      </p:sp>
      <p:sp>
        <p:nvSpPr>
          <p:cNvPr id="12" name="Text 10"/>
          <p:cNvSpPr/>
          <p:nvPr/>
        </p:nvSpPr>
        <p:spPr>
          <a:xfrm>
            <a:off x="7628463" y="5376122"/>
            <a:ext cx="6149816" cy="613410"/>
          </a:xfrm>
          <a:prstGeom prst="rect">
            <a:avLst/>
          </a:prstGeom>
          <a:noFill/>
          <a:ln/>
        </p:spPr>
        <p:txBody>
          <a:bodyPr wrap="square" lIns="0" tIns="0" rIns="0" bIns="0" rtlCol="0" anchor="t"/>
          <a:lstStyle/>
          <a:p>
            <a:pPr marL="342900" indent="-342900" algn="l">
              <a:lnSpc>
                <a:spcPts val="2400"/>
              </a:lnSpc>
              <a:buSzPct val="100000"/>
              <a:buChar char="•"/>
            </a:pPr>
            <a:r>
              <a:rPr lang="en-US" sz="1600" dirty="0"/>
              <a:t>Handles mixed data and missing values well</a:t>
            </a:r>
            <a:endParaRPr lang="en-US" sz="1400" dirty="0"/>
          </a:p>
        </p:txBody>
      </p:sp>
      <p:sp>
        <p:nvSpPr>
          <p:cNvPr id="13" name="Text 11"/>
          <p:cNvSpPr/>
          <p:nvPr/>
        </p:nvSpPr>
        <p:spPr>
          <a:xfrm>
            <a:off x="7543619" y="5908808"/>
            <a:ext cx="6149816" cy="306705"/>
          </a:xfrm>
          <a:prstGeom prst="rect">
            <a:avLst/>
          </a:prstGeom>
          <a:noFill/>
          <a:ln/>
        </p:spPr>
        <p:txBody>
          <a:bodyPr wrap="none" lIns="0" tIns="0" rIns="0" bIns="0" rtlCol="0" anchor="t"/>
          <a:lstStyle/>
          <a:p>
            <a:pPr marL="342900" indent="-342900" algn="l">
              <a:lnSpc>
                <a:spcPts val="2400"/>
              </a:lnSpc>
              <a:buSzPct val="100000"/>
              <a:buChar char="•"/>
            </a:pPr>
            <a:r>
              <a:rPr lang="en-US" sz="1600" dirty="0"/>
              <a:t>Shows feature importance for key risk factors</a:t>
            </a:r>
            <a:endParaRPr lang="en-US" sz="1400" dirty="0"/>
          </a:p>
        </p:txBody>
      </p:sp>
      <p:sp>
        <p:nvSpPr>
          <p:cNvPr id="14" name="Text 12"/>
          <p:cNvSpPr/>
          <p:nvPr/>
        </p:nvSpPr>
        <p:spPr>
          <a:xfrm>
            <a:off x="7628463" y="6516812"/>
            <a:ext cx="6149816" cy="306705"/>
          </a:xfrm>
          <a:prstGeom prst="rect">
            <a:avLst/>
          </a:prstGeom>
          <a:noFill/>
          <a:ln/>
        </p:spPr>
        <p:txBody>
          <a:bodyPr wrap="none" lIns="0" tIns="0" rIns="0" bIns="0" rtlCol="0" anchor="t"/>
          <a:lstStyle/>
          <a:p>
            <a:pPr marL="342900" indent="-342900" algn="l">
              <a:lnSpc>
                <a:spcPts val="2400"/>
              </a:lnSpc>
              <a:buSzPct val="100000"/>
              <a:buChar char="•"/>
            </a:pPr>
            <a:r>
              <a:rPr lang="en-US" sz="1600" dirty="0"/>
              <a:t>Lower overfitting risk</a:t>
            </a:r>
            <a:endParaRPr lang="en-US" sz="1500" dirty="0"/>
          </a:p>
        </p:txBody>
      </p:sp>
      <p:sp>
        <p:nvSpPr>
          <p:cNvPr id="27" name="Rectangle 26">
            <a:extLst>
              <a:ext uri="{FF2B5EF4-FFF2-40B4-BE49-F238E27FC236}">
                <a16:creationId xmlns:a16="http://schemas.microsoft.com/office/drawing/2014/main" id="{4C4378EB-00BE-1DFF-66DE-62AA8079DC46}"/>
              </a:ext>
            </a:extLst>
          </p:cNvPr>
          <p:cNvSpPr/>
          <p:nvPr/>
        </p:nvSpPr>
        <p:spPr>
          <a:xfrm>
            <a:off x="11576730" y="8955760"/>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6146" name="Picture 2" descr="AI's Achilles' Heel: The Consequence of Bad Data">
            <a:extLst>
              <a:ext uri="{FF2B5EF4-FFF2-40B4-BE49-F238E27FC236}">
                <a16:creationId xmlns:a16="http://schemas.microsoft.com/office/drawing/2014/main" id="{47C6BF06-1F05-799A-89A6-611B24180AD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 y="-1"/>
            <a:ext cx="14630400" cy="23790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CF56BA0-5C54-D3A4-8773-87088D641E8B}"/>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TextBox 15">
            <a:extLst>
              <a:ext uri="{FF2B5EF4-FFF2-40B4-BE49-F238E27FC236}">
                <a16:creationId xmlns:a16="http://schemas.microsoft.com/office/drawing/2014/main" id="{0F0CAD7C-447A-0760-0785-187611AF027A}"/>
              </a:ext>
            </a:extLst>
          </p:cNvPr>
          <p:cNvSpPr txBox="1"/>
          <p:nvPr/>
        </p:nvSpPr>
        <p:spPr>
          <a:xfrm>
            <a:off x="13935455" y="7693152"/>
            <a:ext cx="573759" cy="369332"/>
          </a:xfrm>
          <a:prstGeom prst="rect">
            <a:avLst/>
          </a:prstGeom>
          <a:noFill/>
        </p:spPr>
        <p:txBody>
          <a:bodyPr wrap="square" rtlCol="0">
            <a:spAutoFit/>
          </a:bodyPr>
          <a:lstStyle/>
          <a:p>
            <a:r>
              <a:rPr lang="en-US" dirty="0"/>
              <a:t>12</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14"/>
          <p:cNvSpPr/>
          <p:nvPr/>
        </p:nvSpPr>
        <p:spPr>
          <a:xfrm>
            <a:off x="516662" y="3768172"/>
            <a:ext cx="2224692" cy="281821"/>
          </a:xfrm>
          <a:prstGeom prst="rect">
            <a:avLst/>
          </a:prstGeom>
          <a:noFill/>
          <a:ln/>
        </p:spPr>
        <p:txBody>
          <a:bodyPr wrap="none" lIns="0" tIns="0" rIns="0" bIns="0" rtlCol="0" anchor="t"/>
          <a:lstStyle/>
          <a:p>
            <a:pPr marL="0" indent="0" algn="l">
              <a:lnSpc>
                <a:spcPts val="2200"/>
              </a:lnSpc>
              <a:buNone/>
            </a:pPr>
            <a:r>
              <a:rPr lang="en-US" sz="2000" b="1" u="sng" dirty="0">
                <a:solidFill>
                  <a:srgbClr val="2B3541"/>
                </a:solidFill>
                <a:latin typeface="Funnel Display" pitchFamily="34" charset="0"/>
                <a:ea typeface="Funnel Display" pitchFamily="34" charset="-122"/>
                <a:cs typeface="Funnel Display" pitchFamily="34" charset="-120"/>
              </a:rPr>
              <a:t>XGBoost</a:t>
            </a:r>
            <a:endParaRPr lang="en-US" sz="2000" dirty="0"/>
          </a:p>
        </p:txBody>
      </p:sp>
      <p:sp>
        <p:nvSpPr>
          <p:cNvPr id="17" name="Text 15"/>
          <p:cNvSpPr/>
          <p:nvPr/>
        </p:nvSpPr>
        <p:spPr>
          <a:xfrm>
            <a:off x="374596" y="4322676"/>
            <a:ext cx="6066082" cy="613410"/>
          </a:xfrm>
          <a:prstGeom prst="rect">
            <a:avLst/>
          </a:prstGeom>
          <a:noFill/>
          <a:ln/>
        </p:spPr>
        <p:txBody>
          <a:bodyPr wrap="square" lIns="0" tIns="0" rIns="0" bIns="0" rtlCol="0" anchor="t"/>
          <a:lstStyle/>
          <a:p>
            <a:pPr marL="0" indent="0" algn="l">
              <a:lnSpc>
                <a:spcPts val="2400"/>
              </a:lnSpc>
              <a:buNone/>
            </a:pPr>
            <a:r>
              <a:rPr lang="en-US" b="1" dirty="0">
                <a:solidFill>
                  <a:srgbClr val="2B3541"/>
                </a:solidFill>
                <a:latin typeface="Funnel Sans" pitchFamily="34" charset="0"/>
                <a:ea typeface="Funnel Sans" pitchFamily="34" charset="-122"/>
                <a:cs typeface="Funnel Sans" pitchFamily="34" charset="-120"/>
              </a:rPr>
              <a:t>Advantage:</a:t>
            </a:r>
            <a:r>
              <a:rPr lang="en-US" dirty="0">
                <a:solidFill>
                  <a:srgbClr val="2B3541"/>
                </a:solidFill>
                <a:latin typeface="Funnel Sans" pitchFamily="34" charset="0"/>
                <a:ea typeface="Funnel Sans" pitchFamily="34" charset="-122"/>
                <a:cs typeface="Funnel Sans" pitchFamily="34" charset="-120"/>
              </a:rPr>
              <a:t> High performance on structured, imbalanced data</a:t>
            </a:r>
          </a:p>
          <a:p>
            <a:pPr marL="0" indent="0" algn="l">
              <a:lnSpc>
                <a:spcPts val="2400"/>
              </a:lnSpc>
              <a:buNone/>
            </a:pPr>
            <a:endParaRPr lang="en-US" dirty="0">
              <a:solidFill>
                <a:srgbClr val="2B3541"/>
              </a:solidFill>
              <a:latin typeface="Funnel Sans" pitchFamily="34" charset="0"/>
              <a:ea typeface="Funnel Sans" pitchFamily="34" charset="-122"/>
              <a:cs typeface="Funnel Sans" pitchFamily="34" charset="-120"/>
            </a:endParaRPr>
          </a:p>
          <a:p>
            <a:pPr marL="0" indent="0" algn="l">
              <a:lnSpc>
                <a:spcPts val="2400"/>
              </a:lnSpc>
              <a:buNone/>
            </a:pPr>
            <a:r>
              <a:rPr lang="en-US" b="1" dirty="0">
                <a:solidFill>
                  <a:srgbClr val="2B3541"/>
                </a:solidFill>
                <a:latin typeface="Funnel Sans" pitchFamily="34" charset="0"/>
                <a:ea typeface="Funnel Sans" pitchFamily="34" charset="-122"/>
                <a:cs typeface="Funnel Sans" pitchFamily="34" charset="-120"/>
              </a:rPr>
              <a:t>Disadvantages</a:t>
            </a:r>
            <a:r>
              <a:rPr lang="en-US" i="1" dirty="0">
                <a:solidFill>
                  <a:srgbClr val="2B3541"/>
                </a:solidFill>
                <a:latin typeface="Funnel Sans" pitchFamily="34" charset="0"/>
                <a:ea typeface="Funnel Sans" pitchFamily="34" charset="-122"/>
                <a:cs typeface="Funnel Sans" pitchFamily="34" charset="-120"/>
              </a:rPr>
              <a:t>:</a:t>
            </a:r>
            <a:r>
              <a:rPr lang="en-US" dirty="0">
                <a:solidFill>
                  <a:srgbClr val="2B3541"/>
                </a:solidFill>
                <a:latin typeface="Funnel Sans" pitchFamily="34" charset="0"/>
                <a:ea typeface="Funnel Sans" pitchFamily="34" charset="-122"/>
                <a:cs typeface="Funnel Sans" pitchFamily="34" charset="-120"/>
              </a:rPr>
              <a:t> Complex tuning, less transparent.</a:t>
            </a:r>
            <a:endParaRPr lang="en-US" dirty="0"/>
          </a:p>
        </p:txBody>
      </p:sp>
      <p:sp>
        <p:nvSpPr>
          <p:cNvPr id="19" name="Text 17"/>
          <p:cNvSpPr/>
          <p:nvPr/>
        </p:nvSpPr>
        <p:spPr>
          <a:xfrm>
            <a:off x="263177" y="6019837"/>
            <a:ext cx="6066082" cy="306705"/>
          </a:xfrm>
          <a:prstGeom prst="rect">
            <a:avLst/>
          </a:prstGeom>
          <a:noFill/>
          <a:ln/>
        </p:spPr>
        <p:txBody>
          <a:bodyPr wrap="none" lIns="0" tIns="0" rIns="0" bIns="0" rtlCol="0" anchor="t"/>
          <a:lstStyle/>
          <a:p>
            <a:pPr marL="342900" indent="-342900" algn="l">
              <a:lnSpc>
                <a:spcPts val="2400"/>
              </a:lnSpc>
              <a:buSzPct val="100000"/>
              <a:buChar char="•"/>
            </a:pPr>
            <a:r>
              <a:rPr lang="en-US" dirty="0">
                <a:solidFill>
                  <a:srgbClr val="2B3541"/>
                </a:solidFill>
                <a:latin typeface="Funnel Sans" pitchFamily="34" charset="0"/>
                <a:ea typeface="Funnel Sans" pitchFamily="34" charset="-122"/>
                <a:cs typeface="Funnel Sans" pitchFamily="34" charset="-120"/>
              </a:rPr>
              <a:t>Balances precision and recall well, even after </a:t>
            </a:r>
            <a:r>
              <a:rPr lang="en-US">
                <a:solidFill>
                  <a:srgbClr val="2B3541"/>
                </a:solidFill>
                <a:latin typeface="Funnel Sans" pitchFamily="34" charset="0"/>
                <a:ea typeface="Funnel Sans" pitchFamily="34" charset="-122"/>
              </a:rPr>
              <a:t>SMOTE</a:t>
            </a:r>
            <a:r>
              <a:rPr lang="en-US" dirty="0">
                <a:solidFill>
                  <a:srgbClr val="2B3541"/>
                </a:solidFill>
                <a:latin typeface="Funnel Sans" pitchFamily="34" charset="0"/>
                <a:ea typeface="Funnel Sans" pitchFamily="34" charset="-122"/>
                <a:cs typeface="Funnel Sans" pitchFamily="34" charset="-120"/>
              </a:rPr>
              <a:t>.</a:t>
            </a:r>
            <a:endParaRPr lang="en-US" dirty="0"/>
          </a:p>
        </p:txBody>
      </p:sp>
      <p:sp>
        <p:nvSpPr>
          <p:cNvPr id="20" name="Text 18"/>
          <p:cNvSpPr/>
          <p:nvPr/>
        </p:nvSpPr>
        <p:spPr>
          <a:xfrm>
            <a:off x="263177" y="6752578"/>
            <a:ext cx="6705274" cy="306705"/>
          </a:xfrm>
          <a:prstGeom prst="rect">
            <a:avLst/>
          </a:prstGeom>
          <a:noFill/>
          <a:ln/>
        </p:spPr>
        <p:txBody>
          <a:bodyPr wrap="none" lIns="0" tIns="0" rIns="0" bIns="0" rtlCol="0" anchor="t"/>
          <a:lstStyle/>
          <a:p>
            <a:pPr marL="342900" indent="-342900">
              <a:lnSpc>
                <a:spcPts val="2400"/>
              </a:lnSpc>
              <a:buSzPct val="100000"/>
              <a:buChar char="•"/>
            </a:pPr>
            <a:r>
              <a:rPr lang="en-US">
                <a:solidFill>
                  <a:srgbClr val="2B3541"/>
                </a:solidFill>
                <a:latin typeface="Funnel Sans"/>
                <a:ea typeface="Funnel Sans" pitchFamily="34" charset="-122"/>
              </a:rPr>
              <a:t>Good at finding complex patterns in the data in a fast and simple way</a:t>
            </a:r>
          </a:p>
        </p:txBody>
      </p:sp>
      <p:sp>
        <p:nvSpPr>
          <p:cNvPr id="15" name="Shape 13"/>
          <p:cNvSpPr/>
          <p:nvPr/>
        </p:nvSpPr>
        <p:spPr>
          <a:xfrm>
            <a:off x="1" y="3481699"/>
            <a:ext cx="7120128" cy="4093023"/>
          </a:xfrm>
          <a:prstGeom prst="roundRect">
            <a:avLst>
              <a:gd name="adj" fmla="val 2523"/>
            </a:avLst>
          </a:prstGeom>
          <a:noFill/>
          <a:ln w="7620">
            <a:solidFill>
              <a:srgbClr val="D5CDBE"/>
            </a:solidFill>
            <a:prstDash val="solid"/>
          </a:ln>
        </p:spPr>
        <p:txBody>
          <a:bodyPr/>
          <a:lstStyle/>
          <a:p>
            <a:endParaRPr lang="en-IL" sz="2400"/>
          </a:p>
        </p:txBody>
      </p:sp>
      <p:sp>
        <p:nvSpPr>
          <p:cNvPr id="2" name="Shape 13">
            <a:extLst>
              <a:ext uri="{FF2B5EF4-FFF2-40B4-BE49-F238E27FC236}">
                <a16:creationId xmlns:a16="http://schemas.microsoft.com/office/drawing/2014/main" id="{E59B0075-C5E3-4E81-F3E1-89F9DC8A5EA2}"/>
              </a:ext>
            </a:extLst>
          </p:cNvPr>
          <p:cNvSpPr/>
          <p:nvPr/>
        </p:nvSpPr>
        <p:spPr>
          <a:xfrm>
            <a:off x="7205473" y="3478769"/>
            <a:ext cx="7120128" cy="4093023"/>
          </a:xfrm>
          <a:prstGeom prst="roundRect">
            <a:avLst>
              <a:gd name="adj" fmla="val 2523"/>
            </a:avLst>
          </a:prstGeom>
          <a:noFill/>
          <a:ln w="7620">
            <a:solidFill>
              <a:srgbClr val="D5CDBE"/>
            </a:solidFill>
            <a:prstDash val="solid"/>
          </a:ln>
        </p:spPr>
        <p:txBody>
          <a:bodyPr/>
          <a:lstStyle/>
          <a:p>
            <a:endParaRPr lang="en-IL" sz="2400"/>
          </a:p>
        </p:txBody>
      </p:sp>
      <p:sp>
        <p:nvSpPr>
          <p:cNvPr id="22" name="Text 20"/>
          <p:cNvSpPr/>
          <p:nvPr/>
        </p:nvSpPr>
        <p:spPr>
          <a:xfrm>
            <a:off x="7494724" y="3768172"/>
            <a:ext cx="2255401" cy="281821"/>
          </a:xfrm>
          <a:prstGeom prst="rect">
            <a:avLst/>
          </a:prstGeom>
          <a:noFill/>
          <a:ln/>
        </p:spPr>
        <p:txBody>
          <a:bodyPr wrap="none" lIns="0" tIns="0" rIns="0" bIns="0" rtlCol="0" anchor="t"/>
          <a:lstStyle/>
          <a:p>
            <a:pPr marL="0" indent="0" algn="l">
              <a:lnSpc>
                <a:spcPts val="2200"/>
              </a:lnSpc>
              <a:buNone/>
            </a:pPr>
            <a:r>
              <a:rPr lang="en-US" sz="2000" b="1" u="sng" dirty="0">
                <a:solidFill>
                  <a:srgbClr val="2B3541"/>
                </a:solidFill>
                <a:latin typeface="Funnel Display" pitchFamily="34" charset="0"/>
                <a:ea typeface="Funnel Display" pitchFamily="34" charset="-122"/>
                <a:cs typeface="Funnel Display" pitchFamily="34" charset="-120"/>
              </a:rPr>
              <a:t>Neural Networks</a:t>
            </a:r>
            <a:endParaRPr lang="en-US" sz="2000" dirty="0"/>
          </a:p>
        </p:txBody>
      </p:sp>
      <p:sp>
        <p:nvSpPr>
          <p:cNvPr id="23" name="Text 21"/>
          <p:cNvSpPr/>
          <p:nvPr/>
        </p:nvSpPr>
        <p:spPr>
          <a:xfrm>
            <a:off x="7494724" y="4322676"/>
            <a:ext cx="6149816" cy="613410"/>
          </a:xfrm>
          <a:prstGeom prst="rect">
            <a:avLst/>
          </a:prstGeom>
          <a:noFill/>
          <a:ln/>
        </p:spPr>
        <p:txBody>
          <a:bodyPr wrap="square" lIns="0" tIns="0" rIns="0" bIns="0" rtlCol="0" anchor="t"/>
          <a:lstStyle/>
          <a:p>
            <a:pPr marL="0" indent="0" algn="l">
              <a:lnSpc>
                <a:spcPts val="2400"/>
              </a:lnSpc>
              <a:buNone/>
            </a:pPr>
            <a:r>
              <a:rPr lang="en-US" b="1" dirty="0">
                <a:solidFill>
                  <a:srgbClr val="2B3541"/>
                </a:solidFill>
                <a:latin typeface="Funnel Sans" pitchFamily="34" charset="0"/>
                <a:ea typeface="Funnel Sans" pitchFamily="34" charset="-122"/>
                <a:cs typeface="Funnel Sans" pitchFamily="34" charset="-120"/>
              </a:rPr>
              <a:t>Advantage:</a:t>
            </a:r>
            <a:r>
              <a:rPr lang="en-US" dirty="0">
                <a:solidFill>
                  <a:srgbClr val="2B3541"/>
                </a:solidFill>
                <a:latin typeface="Funnel Sans" pitchFamily="34" charset="0"/>
                <a:ea typeface="Funnel Sans" pitchFamily="34" charset="-122"/>
                <a:cs typeface="Funnel Sans" pitchFamily="34" charset="-120"/>
              </a:rPr>
              <a:t> Learns complex relationships</a:t>
            </a:r>
          </a:p>
          <a:p>
            <a:pPr marL="0" indent="0" algn="l">
              <a:lnSpc>
                <a:spcPts val="2400"/>
              </a:lnSpc>
              <a:buNone/>
            </a:pPr>
            <a:endParaRPr lang="en-US" dirty="0">
              <a:solidFill>
                <a:srgbClr val="2B3541"/>
              </a:solidFill>
              <a:latin typeface="Funnel Sans" pitchFamily="34" charset="0"/>
              <a:ea typeface="Funnel Sans" pitchFamily="34" charset="-122"/>
              <a:cs typeface="Funnel Sans" pitchFamily="34" charset="-120"/>
            </a:endParaRPr>
          </a:p>
          <a:p>
            <a:pPr>
              <a:lnSpc>
                <a:spcPts val="2400"/>
              </a:lnSpc>
            </a:pPr>
            <a:r>
              <a:rPr lang="en-US" b="1" dirty="0">
                <a:solidFill>
                  <a:srgbClr val="2B3541"/>
                </a:solidFill>
                <a:latin typeface="Funnel Sans" pitchFamily="34" charset="0"/>
                <a:ea typeface="Funnel Sans" pitchFamily="34" charset="-122"/>
                <a:cs typeface="Funnel Sans" pitchFamily="34" charset="-120"/>
              </a:rPr>
              <a:t>Disadvantages</a:t>
            </a:r>
            <a:r>
              <a:rPr lang="en-US" i="1" dirty="0">
                <a:solidFill>
                  <a:srgbClr val="2B3541"/>
                </a:solidFill>
                <a:latin typeface="Funnel Sans" pitchFamily="34" charset="0"/>
                <a:ea typeface="Funnel Sans" pitchFamily="34" charset="-122"/>
                <a:cs typeface="Funnel Sans" pitchFamily="34" charset="-120"/>
              </a:rPr>
              <a:t>:</a:t>
            </a:r>
            <a:r>
              <a:rPr lang="en-US"/>
              <a:t> </a:t>
            </a:r>
            <a:r>
              <a:rPr lang="en-US">
                <a:solidFill>
                  <a:srgbClr val="2B3541"/>
                </a:solidFill>
                <a:latin typeface="Funnel Sans" pitchFamily="34" charset="0"/>
                <a:ea typeface="Funnel Sans" pitchFamily="34" charset="-122"/>
              </a:rPr>
              <a:t>Needs more data, have many layers and steps inside.</a:t>
            </a:r>
          </a:p>
        </p:txBody>
      </p:sp>
      <p:sp>
        <p:nvSpPr>
          <p:cNvPr id="24" name="Text 22"/>
          <p:cNvSpPr/>
          <p:nvPr/>
        </p:nvSpPr>
        <p:spPr>
          <a:xfrm>
            <a:off x="7494724" y="5744428"/>
            <a:ext cx="6149816" cy="613410"/>
          </a:xfrm>
          <a:prstGeom prst="rect">
            <a:avLst/>
          </a:prstGeom>
          <a:noFill/>
          <a:ln/>
        </p:spPr>
        <p:txBody>
          <a:bodyPr wrap="square" lIns="0" tIns="0" rIns="0" bIns="0" rtlCol="0" anchor="t"/>
          <a:lstStyle/>
          <a:p>
            <a:pPr marL="342900" indent="-342900">
              <a:lnSpc>
                <a:spcPts val="2400"/>
              </a:lnSpc>
              <a:buSzPct val="100000"/>
              <a:buChar char="•"/>
            </a:pPr>
            <a:r>
              <a:rPr lang="en-US">
                <a:solidFill>
                  <a:srgbClr val="2B3541"/>
                </a:solidFill>
                <a:latin typeface="Funnel Sans" pitchFamily="34" charset="0"/>
                <a:ea typeface="Funnel Sans" pitchFamily="34" charset="-122"/>
              </a:rPr>
              <a:t>Can learn how different factors work together, like mother’s age and type of labor affecting risk.</a:t>
            </a:r>
          </a:p>
        </p:txBody>
      </p:sp>
      <p:sp>
        <p:nvSpPr>
          <p:cNvPr id="25" name="Text 23"/>
          <p:cNvSpPr/>
          <p:nvPr/>
        </p:nvSpPr>
        <p:spPr>
          <a:xfrm>
            <a:off x="7494724" y="6752578"/>
            <a:ext cx="6149816" cy="613410"/>
          </a:xfrm>
          <a:prstGeom prst="rect">
            <a:avLst/>
          </a:prstGeom>
          <a:noFill/>
          <a:ln/>
        </p:spPr>
        <p:txBody>
          <a:bodyPr wrap="square" lIns="0" tIns="0" rIns="0" bIns="0" rtlCol="0" anchor="t"/>
          <a:lstStyle/>
          <a:p>
            <a:pPr marL="342900" indent="-342900">
              <a:lnSpc>
                <a:spcPts val="2400"/>
              </a:lnSpc>
              <a:buSzPct val="100000"/>
              <a:buChar char="•"/>
            </a:pPr>
            <a:r>
              <a:rPr lang="en-US">
                <a:solidFill>
                  <a:srgbClr val="2B3541"/>
                </a:solidFill>
                <a:latin typeface="Funnel Sans" pitchFamily="34" charset="0"/>
                <a:ea typeface="Funnel Sans" pitchFamily="34" charset="-122"/>
              </a:rPr>
              <a:t>Can get high recall to help catch more at-risk cases</a:t>
            </a:r>
          </a:p>
        </p:txBody>
      </p:sp>
      <p:sp>
        <p:nvSpPr>
          <p:cNvPr id="3" name="Rectangle 2">
            <a:extLst>
              <a:ext uri="{FF2B5EF4-FFF2-40B4-BE49-F238E27FC236}">
                <a16:creationId xmlns:a16="http://schemas.microsoft.com/office/drawing/2014/main" id="{A130C3EC-D3A9-A954-CB14-E5C3FA065174}"/>
              </a:ext>
            </a:extLst>
          </p:cNvPr>
          <p:cNvSpPr/>
          <p:nvPr/>
        </p:nvSpPr>
        <p:spPr>
          <a:xfrm>
            <a:off x="11533740" y="9293080"/>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4" name="Picture 2" descr="AI's Achilles' Heel: The Consequence of Bad Data">
            <a:extLst>
              <a:ext uri="{FF2B5EF4-FFF2-40B4-BE49-F238E27FC236}">
                <a16:creationId xmlns:a16="http://schemas.microsoft.com/office/drawing/2014/main" id="{B0CFACB6-0F92-097C-827B-26AD0094AC4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 y="-13452"/>
            <a:ext cx="14630400" cy="23790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826D1DA-DD5D-3CB1-CDDA-E965E676BC40}"/>
              </a:ext>
            </a:extLst>
          </p:cNvPr>
          <p:cNvSpPr/>
          <p:nvPr/>
        </p:nvSpPr>
        <p:spPr>
          <a:xfrm>
            <a:off x="11643467" y="7760728"/>
            <a:ext cx="2865748" cy="358703"/>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62F6AF05-DAAD-2488-99E6-D84430A5011A}"/>
              </a:ext>
            </a:extLst>
          </p:cNvPr>
          <p:cNvSpPr txBox="1"/>
          <p:nvPr/>
        </p:nvSpPr>
        <p:spPr>
          <a:xfrm>
            <a:off x="13935455" y="7693152"/>
            <a:ext cx="573759" cy="369332"/>
          </a:xfrm>
          <a:prstGeom prst="rect">
            <a:avLst/>
          </a:prstGeom>
          <a:noFill/>
        </p:spPr>
        <p:txBody>
          <a:bodyPr wrap="square" rtlCol="0">
            <a:spAutoFit/>
          </a:bodyPr>
          <a:lstStyle/>
          <a:p>
            <a:r>
              <a:rPr lang="en-US" dirty="0"/>
              <a:t>13</a:t>
            </a:r>
            <a:endParaRPr lang="en-IL" dirty="0"/>
          </a:p>
        </p:txBody>
      </p:sp>
    </p:spTree>
    <p:extLst>
      <p:ext uri="{BB962C8B-B14F-4D97-AF65-F5344CB8AC3E}">
        <p14:creationId xmlns:p14="http://schemas.microsoft.com/office/powerpoint/2010/main" val="153505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1000"/>
                                        <p:tgtEl>
                                          <p:spTgt spid="2"/>
                                        </p:tgtEl>
                                      </p:cBhvr>
                                    </p:animEffect>
                                    <p:anim calcmode="lin" valueType="num">
                                      <p:cBhvr>
                                        <p:cTn id="55" dur="1000" fill="hold"/>
                                        <p:tgtEl>
                                          <p:spTgt spid="2"/>
                                        </p:tgtEl>
                                        <p:attrNameLst>
                                          <p:attrName>ppt_x</p:attrName>
                                        </p:attrNameLst>
                                      </p:cBhvr>
                                      <p:tavLst>
                                        <p:tav tm="0">
                                          <p:val>
                                            <p:strVal val="#ppt_x"/>
                                          </p:val>
                                        </p:tav>
                                        <p:tav tm="100000">
                                          <p:val>
                                            <p:strVal val="#ppt_x"/>
                                          </p:val>
                                        </p:tav>
                                      </p:tavLst>
                                    </p:anim>
                                    <p:anim calcmode="lin" valueType="num">
                                      <p:cBhvr>
                                        <p:cTn id="5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15" grpId="0" animBg="1"/>
      <p:bldP spid="2" grpId="0" animBg="1"/>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677A26-6D51-F96D-F1C3-191C11323FA4}"/>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6" name="Graphic 5">
            <a:extLst>
              <a:ext uri="{FF2B5EF4-FFF2-40B4-BE49-F238E27FC236}">
                <a16:creationId xmlns:a16="http://schemas.microsoft.com/office/drawing/2014/main" id="{4440E02A-336C-080F-AA8B-6BB630350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6767" y="0"/>
            <a:ext cx="8896865" cy="8229600"/>
          </a:xfrm>
          <a:prstGeom prst="rect">
            <a:avLst/>
          </a:prstGeom>
        </p:spPr>
      </p:pic>
      <p:sp>
        <p:nvSpPr>
          <p:cNvPr id="3" name="TextBox 2">
            <a:extLst>
              <a:ext uri="{FF2B5EF4-FFF2-40B4-BE49-F238E27FC236}">
                <a16:creationId xmlns:a16="http://schemas.microsoft.com/office/drawing/2014/main" id="{394C5D9E-4C82-0513-FCE1-8A6E3833C1C8}"/>
              </a:ext>
            </a:extLst>
          </p:cNvPr>
          <p:cNvSpPr txBox="1"/>
          <p:nvPr/>
        </p:nvSpPr>
        <p:spPr>
          <a:xfrm>
            <a:off x="13935455" y="7693152"/>
            <a:ext cx="573759" cy="369332"/>
          </a:xfrm>
          <a:prstGeom prst="rect">
            <a:avLst/>
          </a:prstGeom>
          <a:noFill/>
        </p:spPr>
        <p:txBody>
          <a:bodyPr wrap="square" rtlCol="0">
            <a:spAutoFit/>
          </a:bodyPr>
          <a:lstStyle/>
          <a:p>
            <a:r>
              <a:rPr lang="en-US" dirty="0"/>
              <a:t>14</a:t>
            </a:r>
            <a:endParaRPr lang="en-IL" dirty="0"/>
          </a:p>
        </p:txBody>
      </p:sp>
    </p:spTree>
    <p:extLst>
      <p:ext uri="{BB962C8B-B14F-4D97-AF65-F5344CB8AC3E}">
        <p14:creationId xmlns:p14="http://schemas.microsoft.com/office/powerpoint/2010/main" val="786211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38188" y="750094"/>
            <a:ext cx="5971103" cy="620316"/>
          </a:xfrm>
          <a:prstGeom prst="rect">
            <a:avLst/>
          </a:prstGeom>
          <a:noFill/>
          <a:ln/>
        </p:spPr>
        <p:txBody>
          <a:bodyPr wrap="none" lIns="0" tIns="0" rIns="0" bIns="0" rtlCol="0" anchor="t"/>
          <a:lstStyle/>
          <a:p>
            <a:pPr marL="0" indent="0" algn="l">
              <a:lnSpc>
                <a:spcPts val="4850"/>
              </a:lnSpc>
              <a:buNone/>
            </a:pPr>
            <a:r>
              <a:rPr lang="en-US" sz="3900" dirty="0">
                <a:solidFill>
                  <a:srgbClr val="051D3A"/>
                </a:solidFill>
                <a:latin typeface="Funnel Display" pitchFamily="34" charset="0"/>
                <a:ea typeface="Funnel Display" pitchFamily="34" charset="-122"/>
                <a:cs typeface="Funnel Display" pitchFamily="34" charset="-120"/>
              </a:rPr>
              <a:t>Evaluation Metrics </a:t>
            </a:r>
            <a:endParaRPr lang="en-US" sz="3900" dirty="0"/>
          </a:p>
        </p:txBody>
      </p:sp>
      <p:sp>
        <p:nvSpPr>
          <p:cNvPr id="4" name="Text 1"/>
          <p:cNvSpPr/>
          <p:nvPr/>
        </p:nvSpPr>
        <p:spPr>
          <a:xfrm>
            <a:off x="519977" y="1813084"/>
            <a:ext cx="3702010" cy="696039"/>
          </a:xfrm>
          <a:prstGeom prst="rect">
            <a:avLst/>
          </a:prstGeom>
          <a:noFill/>
          <a:ln/>
        </p:spPr>
        <p:txBody>
          <a:bodyPr wrap="none" lIns="0" tIns="0" rIns="0" bIns="0" rtlCol="0" anchor="t"/>
          <a:lstStyle/>
          <a:p>
            <a:pPr marL="0" indent="0" algn="ctr">
              <a:lnSpc>
                <a:spcPts val="5450"/>
              </a:lnSpc>
              <a:buNone/>
            </a:pPr>
            <a:r>
              <a:rPr lang="en-US" sz="5450" dirty="0">
                <a:solidFill>
                  <a:srgbClr val="2B3541"/>
                </a:solidFill>
                <a:latin typeface="Funnel Display" pitchFamily="34" charset="0"/>
                <a:ea typeface="Funnel Display" pitchFamily="34" charset="-122"/>
                <a:cs typeface="Funnel Display" pitchFamily="34" charset="-120"/>
              </a:rPr>
              <a:t>—</a:t>
            </a:r>
            <a:endParaRPr lang="en-US" sz="5450" dirty="0"/>
          </a:p>
        </p:txBody>
      </p:sp>
      <p:sp>
        <p:nvSpPr>
          <p:cNvPr id="5" name="Text 2"/>
          <p:cNvSpPr/>
          <p:nvPr/>
        </p:nvSpPr>
        <p:spPr>
          <a:xfrm>
            <a:off x="1348502" y="2751653"/>
            <a:ext cx="2481382" cy="310158"/>
          </a:xfrm>
          <a:prstGeom prst="rect">
            <a:avLst/>
          </a:prstGeom>
          <a:noFill/>
          <a:ln/>
        </p:spPr>
        <p:txBody>
          <a:bodyPr wrap="none" lIns="0" tIns="0" rIns="0" bIns="0" rtlCol="0" anchor="t"/>
          <a:lstStyle/>
          <a:p>
            <a:pPr marL="0" indent="0" algn="ctr">
              <a:lnSpc>
                <a:spcPts val="2400"/>
              </a:lnSpc>
              <a:buNone/>
            </a:pPr>
            <a:r>
              <a:rPr lang="en-US" sz="2000" dirty="0">
                <a:solidFill>
                  <a:srgbClr val="2B3541"/>
                </a:solidFill>
                <a:latin typeface="Funnel Display" pitchFamily="34" charset="0"/>
                <a:ea typeface="Funnel Display" pitchFamily="34" charset="-122"/>
                <a:cs typeface="Funnel Display" pitchFamily="34" charset="-120"/>
              </a:rPr>
              <a:t>AUC</a:t>
            </a:r>
            <a:r>
              <a:rPr lang="he-IL" sz="2000" dirty="0">
                <a:solidFill>
                  <a:srgbClr val="2B3541"/>
                </a:solidFill>
                <a:latin typeface="Funnel Display" pitchFamily="34" charset="0"/>
                <a:ea typeface="Funnel Display" pitchFamily="34" charset="-122"/>
                <a:cs typeface="Funnel Display" pitchFamily="34" charset="-120"/>
              </a:rPr>
              <a:t>)</a:t>
            </a:r>
            <a:r>
              <a:rPr lang="en-US" sz="2400" dirty="0"/>
              <a:t>Area Under the Curve</a:t>
            </a:r>
            <a:r>
              <a:rPr lang="he-IL" sz="2400" dirty="0"/>
              <a:t>(</a:t>
            </a:r>
            <a:r>
              <a:rPr lang="en-US" sz="2000" dirty="0">
                <a:solidFill>
                  <a:srgbClr val="2B3541"/>
                </a:solidFill>
                <a:latin typeface="Funnel Display" pitchFamily="34" charset="0"/>
                <a:ea typeface="Funnel Display" pitchFamily="34" charset="-122"/>
                <a:cs typeface="Funnel Display" pitchFamily="34" charset="-120"/>
              </a:rPr>
              <a:t> Target</a:t>
            </a:r>
            <a:endParaRPr lang="en-US" sz="2000" dirty="0"/>
          </a:p>
        </p:txBody>
      </p:sp>
      <p:sp>
        <p:nvSpPr>
          <p:cNvPr id="6" name="Text 3"/>
          <p:cNvSpPr/>
          <p:nvPr/>
        </p:nvSpPr>
        <p:spPr>
          <a:xfrm>
            <a:off x="738188" y="3188256"/>
            <a:ext cx="3702010" cy="675084"/>
          </a:xfrm>
          <a:prstGeom prst="rect">
            <a:avLst/>
          </a:prstGeom>
          <a:noFill/>
          <a:ln/>
        </p:spPr>
        <p:txBody>
          <a:bodyPr wrap="square" lIns="0" tIns="0" rIns="0" bIns="0" rtlCol="0" anchor="t"/>
          <a:lstStyle/>
          <a:p>
            <a:pPr marL="0" indent="0" algn="ctr">
              <a:lnSpc>
                <a:spcPts val="2650"/>
              </a:lnSpc>
              <a:buNone/>
            </a:pPr>
            <a:r>
              <a:rPr lang="en-US" sz="1650" dirty="0">
                <a:solidFill>
                  <a:srgbClr val="2B3541"/>
                </a:solidFill>
                <a:latin typeface="Funnel Sans" pitchFamily="34" charset="0"/>
                <a:ea typeface="Funnel Sans" pitchFamily="34" charset="-122"/>
                <a:cs typeface="Funnel Sans" pitchFamily="34" charset="-120"/>
              </a:rPr>
              <a:t>Area Under Curve threshold for successful model performance.</a:t>
            </a:r>
            <a:endParaRPr lang="en-US" sz="1650" dirty="0"/>
          </a:p>
        </p:txBody>
      </p:sp>
      <p:sp>
        <p:nvSpPr>
          <p:cNvPr id="7" name="Text 4"/>
          <p:cNvSpPr/>
          <p:nvPr/>
        </p:nvSpPr>
        <p:spPr>
          <a:xfrm>
            <a:off x="4703802" y="1792129"/>
            <a:ext cx="3702010" cy="696039"/>
          </a:xfrm>
          <a:prstGeom prst="rect">
            <a:avLst/>
          </a:prstGeom>
          <a:noFill/>
          <a:ln/>
        </p:spPr>
        <p:txBody>
          <a:bodyPr wrap="none" lIns="0" tIns="0" rIns="0" bIns="0" rtlCol="0" anchor="t"/>
          <a:lstStyle/>
          <a:p>
            <a:pPr marL="0" indent="0" algn="ctr">
              <a:lnSpc>
                <a:spcPts val="5450"/>
              </a:lnSpc>
              <a:buNone/>
            </a:pPr>
            <a:r>
              <a:rPr lang="en-US" sz="5450" dirty="0">
                <a:solidFill>
                  <a:srgbClr val="2B3541"/>
                </a:solidFill>
                <a:latin typeface="Funnel Display" pitchFamily="34" charset="0"/>
                <a:ea typeface="Funnel Display" pitchFamily="34" charset="-122"/>
                <a:cs typeface="Funnel Display" pitchFamily="34" charset="-120"/>
              </a:rPr>
              <a:t>—</a:t>
            </a:r>
            <a:endParaRPr lang="en-US" sz="5450" dirty="0"/>
          </a:p>
        </p:txBody>
      </p:sp>
      <p:sp>
        <p:nvSpPr>
          <p:cNvPr id="8" name="Text 5"/>
          <p:cNvSpPr/>
          <p:nvPr/>
        </p:nvSpPr>
        <p:spPr>
          <a:xfrm>
            <a:off x="5314117" y="2751653"/>
            <a:ext cx="2481382" cy="310158"/>
          </a:xfrm>
          <a:prstGeom prst="rect">
            <a:avLst/>
          </a:prstGeom>
          <a:noFill/>
          <a:ln/>
        </p:spPr>
        <p:txBody>
          <a:bodyPr wrap="none" lIns="0" tIns="0" rIns="0" bIns="0" rtlCol="0" anchor="t"/>
          <a:lstStyle/>
          <a:p>
            <a:pPr marL="0" indent="0" algn="ctr">
              <a:lnSpc>
                <a:spcPts val="2400"/>
              </a:lnSpc>
              <a:buNone/>
            </a:pPr>
            <a:r>
              <a:rPr lang="en-US" sz="2400" dirty="0">
                <a:solidFill>
                  <a:srgbClr val="2B3541"/>
                </a:solidFill>
                <a:latin typeface="Funnel Display" pitchFamily="34" charset="0"/>
                <a:ea typeface="Funnel Display" pitchFamily="34" charset="-122"/>
                <a:cs typeface="Funnel Display" pitchFamily="34" charset="-120"/>
              </a:rPr>
              <a:t>F1 Score Goal</a:t>
            </a:r>
            <a:endParaRPr lang="en-US" sz="2400" dirty="0"/>
          </a:p>
        </p:txBody>
      </p:sp>
      <p:sp>
        <p:nvSpPr>
          <p:cNvPr id="9" name="Text 6"/>
          <p:cNvSpPr/>
          <p:nvPr/>
        </p:nvSpPr>
        <p:spPr>
          <a:xfrm>
            <a:off x="4703802" y="3188256"/>
            <a:ext cx="3702010" cy="675084"/>
          </a:xfrm>
          <a:prstGeom prst="rect">
            <a:avLst/>
          </a:prstGeom>
          <a:noFill/>
          <a:ln/>
        </p:spPr>
        <p:txBody>
          <a:bodyPr wrap="square" lIns="0" tIns="0" rIns="0" bIns="0" rtlCol="0" anchor="t"/>
          <a:lstStyle/>
          <a:p>
            <a:pPr marL="0" indent="0" algn="ctr">
              <a:lnSpc>
                <a:spcPts val="2650"/>
              </a:lnSpc>
              <a:buNone/>
            </a:pPr>
            <a:r>
              <a:rPr lang="en-US" sz="1650" dirty="0">
                <a:solidFill>
                  <a:srgbClr val="2B3541"/>
                </a:solidFill>
                <a:latin typeface="Funnel Sans" pitchFamily="34" charset="0"/>
                <a:ea typeface="Funnel Sans" pitchFamily="34" charset="-122"/>
                <a:cs typeface="Funnel Sans" pitchFamily="34" charset="-120"/>
              </a:rPr>
              <a:t>Balance between precision and recall for clinical usefulness.</a:t>
            </a:r>
            <a:endParaRPr lang="en-US" sz="1650" dirty="0"/>
          </a:p>
        </p:txBody>
      </p:sp>
      <p:sp>
        <p:nvSpPr>
          <p:cNvPr id="10" name="Text 7"/>
          <p:cNvSpPr/>
          <p:nvPr/>
        </p:nvSpPr>
        <p:spPr>
          <a:xfrm>
            <a:off x="2589193" y="4581110"/>
            <a:ext cx="3702010" cy="696039"/>
          </a:xfrm>
          <a:prstGeom prst="rect">
            <a:avLst/>
          </a:prstGeom>
          <a:noFill/>
          <a:ln/>
        </p:spPr>
        <p:txBody>
          <a:bodyPr wrap="none" lIns="0" tIns="0" rIns="0" bIns="0" rtlCol="0" anchor="t"/>
          <a:lstStyle/>
          <a:p>
            <a:pPr marL="0" indent="0" algn="ctr">
              <a:lnSpc>
                <a:spcPts val="5450"/>
              </a:lnSpc>
              <a:buNone/>
            </a:pPr>
            <a:r>
              <a:rPr lang="en-US" sz="5450" dirty="0">
                <a:solidFill>
                  <a:srgbClr val="2B3541"/>
                </a:solidFill>
                <a:latin typeface="Funnel Display" pitchFamily="34" charset="0"/>
                <a:ea typeface="Funnel Display" pitchFamily="34" charset="-122"/>
                <a:cs typeface="Funnel Display" pitchFamily="34" charset="-120"/>
              </a:rPr>
              <a:t>—</a:t>
            </a:r>
            <a:endParaRPr lang="en-US" sz="5450" dirty="0"/>
          </a:p>
        </p:txBody>
      </p:sp>
      <p:sp>
        <p:nvSpPr>
          <p:cNvPr id="11" name="Text 8"/>
          <p:cNvSpPr/>
          <p:nvPr/>
        </p:nvSpPr>
        <p:spPr>
          <a:xfrm>
            <a:off x="3331309" y="5131976"/>
            <a:ext cx="2481382" cy="310158"/>
          </a:xfrm>
          <a:prstGeom prst="rect">
            <a:avLst/>
          </a:prstGeom>
          <a:noFill/>
          <a:ln/>
        </p:spPr>
        <p:txBody>
          <a:bodyPr wrap="none" lIns="0" tIns="0" rIns="0" bIns="0" rtlCol="0" anchor="t"/>
          <a:lstStyle/>
          <a:p>
            <a:pPr marL="0" indent="0" algn="ctr">
              <a:lnSpc>
                <a:spcPts val="2400"/>
              </a:lnSpc>
              <a:buNone/>
            </a:pPr>
            <a:r>
              <a:rPr lang="en-US" sz="2400" dirty="0">
                <a:solidFill>
                  <a:srgbClr val="2B3541"/>
                </a:solidFill>
                <a:latin typeface="Funnel Display" pitchFamily="34" charset="0"/>
                <a:ea typeface="Funnel Display" pitchFamily="34" charset="-122"/>
                <a:cs typeface="Funnel Display" pitchFamily="34" charset="-120"/>
              </a:rPr>
              <a:t>K-Fold Validation</a:t>
            </a:r>
            <a:endParaRPr lang="en-US" sz="2400" dirty="0"/>
          </a:p>
        </p:txBody>
      </p:sp>
      <p:sp>
        <p:nvSpPr>
          <p:cNvPr id="12" name="Text 9"/>
          <p:cNvSpPr/>
          <p:nvPr/>
        </p:nvSpPr>
        <p:spPr>
          <a:xfrm>
            <a:off x="2784932" y="5618740"/>
            <a:ext cx="3702010" cy="675084"/>
          </a:xfrm>
          <a:prstGeom prst="rect">
            <a:avLst/>
          </a:prstGeom>
          <a:noFill/>
          <a:ln/>
        </p:spPr>
        <p:txBody>
          <a:bodyPr wrap="square" lIns="0" tIns="0" rIns="0" bIns="0" rtlCol="0" anchor="t"/>
          <a:lstStyle/>
          <a:p>
            <a:pPr marL="0" indent="0" algn="ctr">
              <a:lnSpc>
                <a:spcPts val="2650"/>
              </a:lnSpc>
              <a:buNone/>
            </a:pPr>
            <a:r>
              <a:rPr lang="en-US" sz="1650" dirty="0">
                <a:solidFill>
                  <a:srgbClr val="2B3541"/>
                </a:solidFill>
                <a:latin typeface="Funnel Sans" pitchFamily="34" charset="0"/>
                <a:ea typeface="Funnel Sans" pitchFamily="34" charset="-122"/>
                <a:cs typeface="Funnel Sans" pitchFamily="34" charset="-120"/>
              </a:rPr>
              <a:t>Cross-validation folds to ensure consistent performance.</a:t>
            </a:r>
            <a:endParaRPr lang="en-US" sz="1650" dirty="0"/>
          </a:p>
        </p:txBody>
      </p:sp>
      <p:sp>
        <p:nvSpPr>
          <p:cNvPr id="13" name="Text 10"/>
          <p:cNvSpPr/>
          <p:nvPr/>
        </p:nvSpPr>
        <p:spPr>
          <a:xfrm>
            <a:off x="738188" y="6804303"/>
            <a:ext cx="7667625" cy="675084"/>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14" name="TextBox 13">
            <a:extLst>
              <a:ext uri="{FF2B5EF4-FFF2-40B4-BE49-F238E27FC236}">
                <a16:creationId xmlns:a16="http://schemas.microsoft.com/office/drawing/2014/main" id="{3943BF37-0FC3-8DE4-6984-AE02335AE7B8}"/>
              </a:ext>
            </a:extLst>
          </p:cNvPr>
          <p:cNvSpPr txBox="1"/>
          <p:nvPr/>
        </p:nvSpPr>
        <p:spPr>
          <a:xfrm>
            <a:off x="13935456" y="7693152"/>
            <a:ext cx="536448" cy="369332"/>
          </a:xfrm>
          <a:prstGeom prst="rect">
            <a:avLst/>
          </a:prstGeom>
          <a:noFill/>
        </p:spPr>
        <p:txBody>
          <a:bodyPr wrap="square" rtlCol="0">
            <a:spAutoFit/>
          </a:bodyPr>
          <a:lstStyle/>
          <a:p>
            <a:r>
              <a:rPr lang="en-US" dirty="0"/>
              <a:t>15</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678894" y="437258"/>
            <a:ext cx="7786211" cy="1711642"/>
          </a:xfrm>
          <a:prstGeom prst="rect">
            <a:avLst/>
          </a:prstGeom>
          <a:noFill/>
          <a:ln/>
        </p:spPr>
        <p:txBody>
          <a:bodyPr wrap="square" lIns="0" tIns="0" rIns="0" bIns="0" rtlCol="0" anchor="t"/>
          <a:lstStyle/>
          <a:p>
            <a:pPr marL="0" indent="0" algn="l">
              <a:lnSpc>
                <a:spcPts val="4450"/>
              </a:lnSpc>
              <a:buNone/>
            </a:pPr>
            <a:r>
              <a:rPr lang="en-US" sz="3550" dirty="0">
                <a:solidFill>
                  <a:srgbClr val="051D3A"/>
                </a:solidFill>
                <a:latin typeface="Funnel Display" pitchFamily="34" charset="0"/>
                <a:ea typeface="Funnel Display" pitchFamily="34" charset="-122"/>
                <a:cs typeface="Funnel Display" pitchFamily="34" charset="-120"/>
              </a:rPr>
              <a:t>End-Goal Product:</a:t>
            </a:r>
          </a:p>
          <a:p>
            <a:pPr>
              <a:lnSpc>
                <a:spcPts val="4450"/>
              </a:lnSpc>
            </a:pPr>
            <a:r>
              <a:rPr lang="en-US" sz="2400" dirty="0"/>
              <a:t>machine learning model provides, quick insights about the baby’s expected condition based on patient data</a:t>
            </a:r>
          </a:p>
          <a:p>
            <a:pPr marL="0" indent="0" algn="l">
              <a:lnSpc>
                <a:spcPts val="4450"/>
              </a:lnSpc>
              <a:buNone/>
            </a:pPr>
            <a:endParaRPr lang="he-IL" sz="3550" dirty="0">
              <a:solidFill>
                <a:srgbClr val="051D3A"/>
              </a:solidFill>
              <a:latin typeface="Funnel Display" pitchFamily="34" charset="0"/>
              <a:ea typeface="Funnel Display" pitchFamily="34" charset="-122"/>
              <a:cs typeface="Funnel Display" pitchFamily="34" charset="-120"/>
            </a:endParaRPr>
          </a:p>
        </p:txBody>
      </p:sp>
      <p:sp>
        <p:nvSpPr>
          <p:cNvPr id="5" name="Shape 2"/>
          <p:cNvSpPr/>
          <p:nvPr/>
        </p:nvSpPr>
        <p:spPr>
          <a:xfrm>
            <a:off x="1092518" y="3028831"/>
            <a:ext cx="581978" cy="22860"/>
          </a:xfrm>
          <a:prstGeom prst="roundRect">
            <a:avLst>
              <a:gd name="adj" fmla="val 356435"/>
            </a:avLst>
          </a:prstGeom>
          <a:solidFill>
            <a:srgbClr val="D5CDBE"/>
          </a:solidFill>
          <a:ln/>
        </p:spPr>
        <p:txBody>
          <a:bodyPr/>
          <a:lstStyle/>
          <a:p>
            <a:endParaRPr lang="en-IL"/>
          </a:p>
        </p:txBody>
      </p:sp>
      <p:sp>
        <p:nvSpPr>
          <p:cNvPr id="6" name="Shape 3"/>
          <p:cNvSpPr/>
          <p:nvPr/>
        </p:nvSpPr>
        <p:spPr>
          <a:xfrm>
            <a:off x="678894" y="2822019"/>
            <a:ext cx="436483" cy="436483"/>
          </a:xfrm>
          <a:prstGeom prst="roundRect">
            <a:avLst>
              <a:gd name="adj" fmla="val 18668"/>
            </a:avLst>
          </a:prstGeom>
          <a:solidFill>
            <a:srgbClr val="FAF5EB"/>
          </a:solidFill>
          <a:ln w="7620">
            <a:solidFill>
              <a:srgbClr val="D5CDBE"/>
            </a:solidFill>
            <a:prstDash val="solid"/>
          </a:ln>
        </p:spPr>
        <p:txBody>
          <a:bodyPr/>
          <a:lstStyle/>
          <a:p>
            <a:endParaRPr lang="en-IL"/>
          </a:p>
        </p:txBody>
      </p:sp>
      <p:pic>
        <p:nvPicPr>
          <p:cNvPr id="7" name="Image 1" descr="preencoded.png"/>
          <p:cNvPicPr>
            <a:picLocks noChangeAspect="1"/>
          </p:cNvPicPr>
          <p:nvPr/>
        </p:nvPicPr>
        <p:blipFill>
          <a:blip r:embed="rId4"/>
          <a:stretch>
            <a:fillRect/>
          </a:stretch>
        </p:blipFill>
        <p:spPr>
          <a:xfrm>
            <a:off x="760214" y="2869109"/>
            <a:ext cx="273844" cy="342305"/>
          </a:xfrm>
          <a:prstGeom prst="rect">
            <a:avLst/>
          </a:prstGeom>
        </p:spPr>
      </p:pic>
      <p:sp>
        <p:nvSpPr>
          <p:cNvPr id="8" name="Text 4"/>
          <p:cNvSpPr/>
          <p:nvPr/>
        </p:nvSpPr>
        <p:spPr>
          <a:xfrm>
            <a:off x="1867138" y="2888694"/>
            <a:ext cx="2282309" cy="285274"/>
          </a:xfrm>
          <a:prstGeom prst="rect">
            <a:avLst/>
          </a:prstGeom>
          <a:noFill/>
          <a:ln/>
        </p:spPr>
        <p:txBody>
          <a:bodyPr wrap="none" lIns="0" tIns="0" rIns="0" bIns="0" rtlCol="0" anchor="t"/>
          <a:lstStyle/>
          <a:p>
            <a:pPr marL="0" indent="0" algn="l">
              <a:lnSpc>
                <a:spcPts val="2200"/>
              </a:lnSpc>
              <a:buNone/>
            </a:pPr>
            <a:r>
              <a:rPr lang="en-US" sz="2400" dirty="0">
                <a:solidFill>
                  <a:srgbClr val="2B3541"/>
                </a:solidFill>
                <a:latin typeface="Funnel Display" pitchFamily="34" charset="0"/>
                <a:ea typeface="Funnel Display" pitchFamily="34" charset="-122"/>
                <a:cs typeface="Funnel Display" pitchFamily="34" charset="-120"/>
              </a:rPr>
              <a:t>Data Input</a:t>
            </a:r>
            <a:endParaRPr lang="en-US" sz="2400" dirty="0"/>
          </a:p>
        </p:txBody>
      </p:sp>
      <p:sp>
        <p:nvSpPr>
          <p:cNvPr id="9" name="Text 5"/>
          <p:cNvSpPr/>
          <p:nvPr/>
        </p:nvSpPr>
        <p:spPr>
          <a:xfrm>
            <a:off x="1867138" y="3290292"/>
            <a:ext cx="6597968" cy="310277"/>
          </a:xfrm>
          <a:prstGeom prst="rect">
            <a:avLst/>
          </a:prstGeom>
          <a:noFill/>
          <a:ln/>
        </p:spPr>
        <p:txBody>
          <a:bodyPr wrap="none" lIns="0" tIns="0" rIns="0" bIns="0" rtlCol="0" anchor="t"/>
          <a:lstStyle/>
          <a:p>
            <a:pPr>
              <a:lnSpc>
                <a:spcPts val="2400"/>
              </a:lnSpc>
            </a:pPr>
            <a:r>
              <a:rPr lang="en-US" sz="1600" dirty="0"/>
              <a:t>Doctors enter mother and baby health information</a:t>
            </a:r>
            <a:endParaRPr lang="en-US" sz="1500" dirty="0"/>
          </a:p>
        </p:txBody>
      </p:sp>
      <p:sp>
        <p:nvSpPr>
          <p:cNvPr id="10" name="Shape 6"/>
          <p:cNvSpPr/>
          <p:nvPr/>
        </p:nvSpPr>
        <p:spPr>
          <a:xfrm>
            <a:off x="1092518" y="4195286"/>
            <a:ext cx="581978" cy="22860"/>
          </a:xfrm>
          <a:prstGeom prst="roundRect">
            <a:avLst>
              <a:gd name="adj" fmla="val 356435"/>
            </a:avLst>
          </a:prstGeom>
          <a:solidFill>
            <a:srgbClr val="D5CDBE"/>
          </a:solidFill>
          <a:ln/>
        </p:spPr>
        <p:txBody>
          <a:bodyPr/>
          <a:lstStyle/>
          <a:p>
            <a:endParaRPr lang="en-IL"/>
          </a:p>
        </p:txBody>
      </p:sp>
      <p:sp>
        <p:nvSpPr>
          <p:cNvPr id="11" name="Shape 7"/>
          <p:cNvSpPr/>
          <p:nvPr/>
        </p:nvSpPr>
        <p:spPr>
          <a:xfrm>
            <a:off x="678894" y="3988475"/>
            <a:ext cx="436483" cy="436483"/>
          </a:xfrm>
          <a:prstGeom prst="roundRect">
            <a:avLst>
              <a:gd name="adj" fmla="val 18668"/>
            </a:avLst>
          </a:prstGeom>
          <a:solidFill>
            <a:srgbClr val="FAF5EB"/>
          </a:solidFill>
          <a:ln w="7620">
            <a:solidFill>
              <a:srgbClr val="D5CDBE"/>
            </a:solidFill>
            <a:prstDash val="solid"/>
          </a:ln>
        </p:spPr>
        <p:txBody>
          <a:bodyPr/>
          <a:lstStyle/>
          <a:p>
            <a:endParaRPr lang="en-IL"/>
          </a:p>
        </p:txBody>
      </p:sp>
      <p:pic>
        <p:nvPicPr>
          <p:cNvPr id="12" name="Image 2" descr="preencoded.png"/>
          <p:cNvPicPr>
            <a:picLocks noChangeAspect="1"/>
          </p:cNvPicPr>
          <p:nvPr/>
        </p:nvPicPr>
        <p:blipFill>
          <a:blip r:embed="rId5"/>
          <a:stretch>
            <a:fillRect/>
          </a:stretch>
        </p:blipFill>
        <p:spPr>
          <a:xfrm>
            <a:off x="760214" y="4035564"/>
            <a:ext cx="273844" cy="342305"/>
          </a:xfrm>
          <a:prstGeom prst="rect">
            <a:avLst/>
          </a:prstGeom>
        </p:spPr>
      </p:pic>
      <p:sp>
        <p:nvSpPr>
          <p:cNvPr id="13" name="Text 8"/>
          <p:cNvSpPr/>
          <p:nvPr/>
        </p:nvSpPr>
        <p:spPr>
          <a:xfrm>
            <a:off x="1867138" y="4055150"/>
            <a:ext cx="2282309" cy="285274"/>
          </a:xfrm>
          <a:prstGeom prst="rect">
            <a:avLst/>
          </a:prstGeom>
          <a:noFill/>
          <a:ln/>
        </p:spPr>
        <p:txBody>
          <a:bodyPr wrap="none" lIns="0" tIns="0" rIns="0" bIns="0" rtlCol="0" anchor="t"/>
          <a:lstStyle/>
          <a:p>
            <a:pPr marL="0" indent="0" algn="l">
              <a:lnSpc>
                <a:spcPts val="2200"/>
              </a:lnSpc>
              <a:buNone/>
            </a:pPr>
            <a:r>
              <a:rPr lang="en-US" sz="2400" dirty="0">
                <a:solidFill>
                  <a:srgbClr val="2B3541"/>
                </a:solidFill>
                <a:latin typeface="Funnel Display" pitchFamily="34" charset="0"/>
                <a:ea typeface="Funnel Display" pitchFamily="34" charset="-122"/>
                <a:cs typeface="Funnel Display" pitchFamily="34" charset="-120"/>
              </a:rPr>
              <a:t>AI Processing</a:t>
            </a:r>
            <a:endParaRPr lang="en-US" sz="2400" dirty="0"/>
          </a:p>
        </p:txBody>
      </p:sp>
      <p:sp>
        <p:nvSpPr>
          <p:cNvPr id="14" name="Text 9"/>
          <p:cNvSpPr/>
          <p:nvPr/>
        </p:nvSpPr>
        <p:spPr>
          <a:xfrm>
            <a:off x="1867138" y="4456748"/>
            <a:ext cx="6597968" cy="310277"/>
          </a:xfrm>
          <a:prstGeom prst="rect">
            <a:avLst/>
          </a:prstGeom>
          <a:noFill/>
          <a:ln/>
        </p:spPr>
        <p:txBody>
          <a:bodyPr wrap="none" lIns="0" tIns="0" rIns="0" bIns="0" rtlCol="0" anchor="t"/>
          <a:lstStyle/>
          <a:p>
            <a:pPr marL="0" indent="0" algn="l">
              <a:lnSpc>
                <a:spcPts val="2400"/>
              </a:lnSpc>
              <a:buNone/>
            </a:pPr>
            <a:r>
              <a:rPr lang="en-US" sz="1600" dirty="0">
                <a:solidFill>
                  <a:srgbClr val="2B3541"/>
                </a:solidFill>
                <a:latin typeface="Funnel Sans" pitchFamily="34" charset="0"/>
                <a:ea typeface="Funnel Sans" pitchFamily="34" charset="-122"/>
                <a:cs typeface="Funnel Sans" pitchFamily="34" charset="-120"/>
              </a:rPr>
              <a:t>Model analyzes data patterns to generate predictions.</a:t>
            </a:r>
            <a:endParaRPr lang="en-US" sz="1600" dirty="0"/>
          </a:p>
        </p:txBody>
      </p:sp>
      <p:sp>
        <p:nvSpPr>
          <p:cNvPr id="15" name="Shape 10"/>
          <p:cNvSpPr/>
          <p:nvPr/>
        </p:nvSpPr>
        <p:spPr>
          <a:xfrm>
            <a:off x="1092518" y="5361742"/>
            <a:ext cx="581978" cy="22860"/>
          </a:xfrm>
          <a:prstGeom prst="roundRect">
            <a:avLst>
              <a:gd name="adj" fmla="val 356435"/>
            </a:avLst>
          </a:prstGeom>
          <a:solidFill>
            <a:srgbClr val="D5CDBE"/>
          </a:solidFill>
          <a:ln/>
        </p:spPr>
        <p:txBody>
          <a:bodyPr/>
          <a:lstStyle/>
          <a:p>
            <a:endParaRPr lang="en-IL"/>
          </a:p>
        </p:txBody>
      </p:sp>
      <p:sp>
        <p:nvSpPr>
          <p:cNvPr id="16" name="Shape 11"/>
          <p:cNvSpPr/>
          <p:nvPr/>
        </p:nvSpPr>
        <p:spPr>
          <a:xfrm>
            <a:off x="678894" y="5154930"/>
            <a:ext cx="436483" cy="436483"/>
          </a:xfrm>
          <a:prstGeom prst="roundRect">
            <a:avLst>
              <a:gd name="adj" fmla="val 18668"/>
            </a:avLst>
          </a:prstGeom>
          <a:solidFill>
            <a:srgbClr val="FAF5EB"/>
          </a:solidFill>
          <a:ln w="7620">
            <a:solidFill>
              <a:srgbClr val="D5CDBE"/>
            </a:solidFill>
            <a:prstDash val="solid"/>
          </a:ln>
        </p:spPr>
        <p:txBody>
          <a:bodyPr/>
          <a:lstStyle/>
          <a:p>
            <a:endParaRPr lang="en-IL"/>
          </a:p>
        </p:txBody>
      </p:sp>
      <p:pic>
        <p:nvPicPr>
          <p:cNvPr id="17" name="Image 3" descr="preencoded.png"/>
          <p:cNvPicPr>
            <a:picLocks noChangeAspect="1"/>
          </p:cNvPicPr>
          <p:nvPr/>
        </p:nvPicPr>
        <p:blipFill>
          <a:blip r:embed="rId6"/>
          <a:stretch>
            <a:fillRect/>
          </a:stretch>
        </p:blipFill>
        <p:spPr>
          <a:xfrm>
            <a:off x="760214" y="5202019"/>
            <a:ext cx="273844" cy="342305"/>
          </a:xfrm>
          <a:prstGeom prst="rect">
            <a:avLst/>
          </a:prstGeom>
        </p:spPr>
      </p:pic>
      <p:sp>
        <p:nvSpPr>
          <p:cNvPr id="18" name="Text 12"/>
          <p:cNvSpPr/>
          <p:nvPr/>
        </p:nvSpPr>
        <p:spPr>
          <a:xfrm>
            <a:off x="1867138" y="5221605"/>
            <a:ext cx="2282309" cy="285274"/>
          </a:xfrm>
          <a:prstGeom prst="rect">
            <a:avLst/>
          </a:prstGeom>
          <a:noFill/>
          <a:ln/>
        </p:spPr>
        <p:txBody>
          <a:bodyPr wrap="none" lIns="0" tIns="0" rIns="0" bIns="0" rtlCol="0" anchor="t"/>
          <a:lstStyle/>
          <a:p>
            <a:pPr marL="0" indent="0" algn="l">
              <a:lnSpc>
                <a:spcPts val="2200"/>
              </a:lnSpc>
              <a:buNone/>
            </a:pPr>
            <a:r>
              <a:rPr lang="en-US" sz="2400" dirty="0">
                <a:solidFill>
                  <a:srgbClr val="2B3541"/>
                </a:solidFill>
                <a:latin typeface="Funnel Display" pitchFamily="34" charset="0"/>
                <a:ea typeface="Funnel Display" pitchFamily="34" charset="-122"/>
                <a:cs typeface="Funnel Display" pitchFamily="34" charset="-120"/>
              </a:rPr>
              <a:t>Risk Assessment</a:t>
            </a:r>
            <a:endParaRPr lang="en-US" sz="2400" dirty="0"/>
          </a:p>
        </p:txBody>
      </p:sp>
      <p:sp>
        <p:nvSpPr>
          <p:cNvPr id="20" name="Shape 14"/>
          <p:cNvSpPr/>
          <p:nvPr/>
        </p:nvSpPr>
        <p:spPr>
          <a:xfrm>
            <a:off x="1092518" y="6838474"/>
            <a:ext cx="581978" cy="22860"/>
          </a:xfrm>
          <a:prstGeom prst="roundRect">
            <a:avLst>
              <a:gd name="adj" fmla="val 356435"/>
            </a:avLst>
          </a:prstGeom>
          <a:solidFill>
            <a:srgbClr val="D5CDBE"/>
          </a:solidFill>
          <a:ln/>
        </p:spPr>
        <p:txBody>
          <a:bodyPr/>
          <a:lstStyle/>
          <a:p>
            <a:endParaRPr lang="en-IL"/>
          </a:p>
        </p:txBody>
      </p:sp>
      <p:sp>
        <p:nvSpPr>
          <p:cNvPr id="21" name="Shape 15"/>
          <p:cNvSpPr/>
          <p:nvPr/>
        </p:nvSpPr>
        <p:spPr>
          <a:xfrm>
            <a:off x="678894" y="6631662"/>
            <a:ext cx="436483" cy="436483"/>
          </a:xfrm>
          <a:prstGeom prst="roundRect">
            <a:avLst>
              <a:gd name="adj" fmla="val 18668"/>
            </a:avLst>
          </a:prstGeom>
          <a:solidFill>
            <a:srgbClr val="FAF5EB"/>
          </a:solidFill>
          <a:ln w="7620">
            <a:solidFill>
              <a:srgbClr val="D5CDBE"/>
            </a:solidFill>
            <a:prstDash val="solid"/>
          </a:ln>
        </p:spPr>
        <p:txBody>
          <a:bodyPr/>
          <a:lstStyle/>
          <a:p>
            <a:endParaRPr lang="en-IL"/>
          </a:p>
        </p:txBody>
      </p:sp>
      <p:pic>
        <p:nvPicPr>
          <p:cNvPr id="22" name="Image 4" descr="preencoded.png"/>
          <p:cNvPicPr>
            <a:picLocks noChangeAspect="1"/>
          </p:cNvPicPr>
          <p:nvPr/>
        </p:nvPicPr>
        <p:blipFill>
          <a:blip r:embed="rId7"/>
          <a:stretch>
            <a:fillRect/>
          </a:stretch>
        </p:blipFill>
        <p:spPr>
          <a:xfrm>
            <a:off x="760214" y="6678751"/>
            <a:ext cx="273844" cy="342305"/>
          </a:xfrm>
          <a:prstGeom prst="rect">
            <a:avLst/>
          </a:prstGeom>
        </p:spPr>
      </p:pic>
      <p:sp>
        <p:nvSpPr>
          <p:cNvPr id="23" name="Text 16"/>
          <p:cNvSpPr/>
          <p:nvPr/>
        </p:nvSpPr>
        <p:spPr>
          <a:xfrm>
            <a:off x="1867138" y="6698337"/>
            <a:ext cx="2282309" cy="285274"/>
          </a:xfrm>
          <a:prstGeom prst="rect">
            <a:avLst/>
          </a:prstGeom>
          <a:noFill/>
          <a:ln/>
        </p:spPr>
        <p:txBody>
          <a:bodyPr wrap="none" lIns="0" tIns="0" rIns="0" bIns="0" rtlCol="0" anchor="t"/>
          <a:lstStyle/>
          <a:p>
            <a:pPr marL="0" indent="0" algn="l">
              <a:lnSpc>
                <a:spcPts val="2200"/>
              </a:lnSpc>
              <a:buNone/>
            </a:pPr>
            <a:r>
              <a:rPr lang="en-US" sz="2400" dirty="0">
                <a:solidFill>
                  <a:srgbClr val="2B3541"/>
                </a:solidFill>
                <a:latin typeface="Funnel Display" pitchFamily="34" charset="0"/>
                <a:ea typeface="Funnel Display" pitchFamily="34" charset="-122"/>
                <a:cs typeface="Funnel Display" pitchFamily="34" charset="-120"/>
              </a:rPr>
              <a:t>Clinical Decision</a:t>
            </a:r>
            <a:endParaRPr lang="en-US" sz="2400" dirty="0"/>
          </a:p>
        </p:txBody>
      </p:sp>
      <p:sp>
        <p:nvSpPr>
          <p:cNvPr id="24" name="Text 17"/>
          <p:cNvSpPr/>
          <p:nvPr/>
        </p:nvSpPr>
        <p:spPr>
          <a:xfrm>
            <a:off x="1867138" y="7099935"/>
            <a:ext cx="6597968" cy="310277"/>
          </a:xfrm>
          <a:prstGeom prst="rect">
            <a:avLst/>
          </a:prstGeom>
          <a:noFill/>
          <a:ln/>
        </p:spPr>
        <p:txBody>
          <a:bodyPr wrap="none" lIns="0" tIns="0" rIns="0" bIns="0" rtlCol="0" anchor="t"/>
          <a:lstStyle/>
          <a:p>
            <a:pPr>
              <a:lnSpc>
                <a:spcPts val="2400"/>
              </a:lnSpc>
            </a:pPr>
            <a:r>
              <a:rPr lang="en-US" sz="1600" dirty="0"/>
              <a:t>Doctors get ready to give the best care</a:t>
            </a:r>
            <a:r>
              <a:rPr lang="he-IL" sz="1600" dirty="0"/>
              <a:t> </a:t>
            </a:r>
            <a:r>
              <a:rPr lang="en-US" sz="1600" dirty="0"/>
              <a:t>to the babies</a:t>
            </a:r>
            <a:endParaRPr lang="en-US" sz="1500" dirty="0"/>
          </a:p>
        </p:txBody>
      </p:sp>
      <p:sp>
        <p:nvSpPr>
          <p:cNvPr id="25" name="Rectangle 1">
            <a:extLst>
              <a:ext uri="{FF2B5EF4-FFF2-40B4-BE49-F238E27FC236}">
                <a16:creationId xmlns:a16="http://schemas.microsoft.com/office/drawing/2014/main" id="{AB401881-0DE6-45F8-E9EA-AFBBCA677B12}"/>
              </a:ext>
            </a:extLst>
          </p:cNvPr>
          <p:cNvSpPr>
            <a:spLocks noChangeArrowheads="1"/>
          </p:cNvSpPr>
          <p:nvPr/>
        </p:nvSpPr>
        <p:spPr bwMode="auto">
          <a:xfrm>
            <a:off x="1794271" y="5739110"/>
            <a:ext cx="47033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600" dirty="0"/>
              <a:t>Predicts Apgar score and explains key factors for doctors</a:t>
            </a:r>
            <a:endParaRPr kumimoji="0" lang="en-IL" altLang="en-IL" sz="1600" b="0" i="0" u="none" strike="noStrike" cap="none" normalizeH="0" baseline="0" dirty="0">
              <a:ln>
                <a:noFill/>
              </a:ln>
              <a:solidFill>
                <a:schemeClr val="tx1"/>
              </a:solidFill>
              <a:effectLst/>
              <a:latin typeface="Arial" panose="020B0604020202020204" pitchFamily="34" charset="0"/>
            </a:endParaRPr>
          </a:p>
        </p:txBody>
      </p:sp>
      <p:sp>
        <p:nvSpPr>
          <p:cNvPr id="26" name="TextBox 25">
            <a:extLst>
              <a:ext uri="{FF2B5EF4-FFF2-40B4-BE49-F238E27FC236}">
                <a16:creationId xmlns:a16="http://schemas.microsoft.com/office/drawing/2014/main" id="{A8C9B97E-10E4-05B4-1137-12B1DB3F7837}"/>
              </a:ext>
            </a:extLst>
          </p:cNvPr>
          <p:cNvSpPr txBox="1"/>
          <p:nvPr/>
        </p:nvSpPr>
        <p:spPr>
          <a:xfrm>
            <a:off x="13935456" y="7693152"/>
            <a:ext cx="512064" cy="369332"/>
          </a:xfrm>
          <a:prstGeom prst="rect">
            <a:avLst/>
          </a:prstGeom>
          <a:noFill/>
        </p:spPr>
        <p:txBody>
          <a:bodyPr wrap="square" rtlCol="0">
            <a:spAutoFit/>
          </a:bodyPr>
          <a:lstStyle/>
          <a:p>
            <a:r>
              <a:rPr lang="en-US" dirty="0"/>
              <a:t>16</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3" grpId="0" animBg="1"/>
      <p:bldP spid="14" grpId="0" animBg="1"/>
      <p:bldP spid="15" grpId="0" animBg="1"/>
      <p:bldP spid="18" grpId="0" animBg="1"/>
      <p:bldP spid="20" grpId="0" animBg="1"/>
      <p:bldP spid="21" grpId="0" animBg="1"/>
      <p:bldP spid="23" grpId="0" animBg="1"/>
      <p:bldP spid="24"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86400" cy="8275915"/>
          </a:xfrm>
          <a:prstGeom prst="rect">
            <a:avLst/>
          </a:prstGeom>
        </p:spPr>
      </p:pic>
      <p:sp>
        <p:nvSpPr>
          <p:cNvPr id="3" name="Text 0"/>
          <p:cNvSpPr/>
          <p:nvPr/>
        </p:nvSpPr>
        <p:spPr>
          <a:xfrm>
            <a:off x="6241613" y="593408"/>
            <a:ext cx="5077658" cy="634722"/>
          </a:xfrm>
          <a:prstGeom prst="rect">
            <a:avLst/>
          </a:prstGeom>
          <a:noFill/>
          <a:ln/>
        </p:spPr>
        <p:txBody>
          <a:bodyPr wrap="none" lIns="0" tIns="0" rIns="0" bIns="0" rtlCol="0" anchor="t"/>
          <a:lstStyle/>
          <a:p>
            <a:pPr marL="0" indent="0" algn="l">
              <a:lnSpc>
                <a:spcPts val="4950"/>
              </a:lnSpc>
              <a:buNone/>
            </a:pPr>
            <a:r>
              <a:rPr lang="en-US" sz="3950" dirty="0">
                <a:solidFill>
                  <a:srgbClr val="051D3A"/>
                </a:solidFill>
                <a:latin typeface="Funnel Display" pitchFamily="34" charset="0"/>
                <a:ea typeface="Funnel Display" pitchFamily="34" charset="-122"/>
                <a:cs typeface="Funnel Display" pitchFamily="34" charset="-120"/>
              </a:rPr>
              <a:t>Future Directions</a:t>
            </a:r>
            <a:endParaRPr lang="en-US" sz="3950" dirty="0"/>
          </a:p>
        </p:txBody>
      </p:sp>
      <p:pic>
        <p:nvPicPr>
          <p:cNvPr id="4" name="Image 1" descr="preencoded.png"/>
          <p:cNvPicPr>
            <a:picLocks noChangeAspect="1"/>
          </p:cNvPicPr>
          <p:nvPr/>
        </p:nvPicPr>
        <p:blipFill>
          <a:blip r:embed="rId4"/>
          <a:stretch>
            <a:fillRect/>
          </a:stretch>
        </p:blipFill>
        <p:spPr>
          <a:xfrm>
            <a:off x="6241613" y="1551742"/>
            <a:ext cx="539472" cy="539472"/>
          </a:xfrm>
          <a:prstGeom prst="rect">
            <a:avLst/>
          </a:prstGeom>
        </p:spPr>
      </p:pic>
      <p:sp>
        <p:nvSpPr>
          <p:cNvPr id="5" name="Text 1"/>
          <p:cNvSpPr/>
          <p:nvPr/>
        </p:nvSpPr>
        <p:spPr>
          <a:xfrm>
            <a:off x="6241613" y="2360890"/>
            <a:ext cx="2364700" cy="317302"/>
          </a:xfrm>
          <a:prstGeom prst="rect">
            <a:avLst/>
          </a:prstGeom>
          <a:noFill/>
          <a:ln/>
        </p:spPr>
        <p:txBody>
          <a:bodyPr wrap="none" lIns="0" tIns="0" rIns="0" bIns="0" rtlCol="0" anchor="t"/>
          <a:lstStyle/>
          <a:p>
            <a:pPr marL="0" indent="0" algn="l">
              <a:lnSpc>
                <a:spcPts val="2450"/>
              </a:lnSpc>
              <a:buNone/>
            </a:pPr>
            <a:r>
              <a:rPr lang="en-US" sz="1950" b="1" dirty="0">
                <a:solidFill>
                  <a:srgbClr val="2B3541"/>
                </a:solidFill>
                <a:latin typeface="Funnel Display" pitchFamily="34" charset="0"/>
                <a:ea typeface="Funnel Display" pitchFamily="34" charset="-122"/>
                <a:cs typeface="Funnel Display" pitchFamily="34" charset="-120"/>
              </a:rPr>
              <a:t>Expanded Datasets</a:t>
            </a:r>
            <a:endParaRPr lang="en-US" sz="1950" b="1" dirty="0"/>
          </a:p>
        </p:txBody>
      </p:sp>
      <p:sp>
        <p:nvSpPr>
          <p:cNvPr id="6" name="Text 2"/>
          <p:cNvSpPr/>
          <p:nvPr/>
        </p:nvSpPr>
        <p:spPr>
          <a:xfrm>
            <a:off x="6241613" y="2966942"/>
            <a:ext cx="2364700" cy="1381125"/>
          </a:xfrm>
          <a:prstGeom prst="rect">
            <a:avLst/>
          </a:prstGeom>
          <a:noFill/>
          <a:ln/>
        </p:spPr>
        <p:txBody>
          <a:bodyPr wrap="squar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Include data from more hospitals and countries to improve generalizability.</a:t>
            </a:r>
            <a:endParaRPr lang="en-US" sz="1650" dirty="0"/>
          </a:p>
        </p:txBody>
      </p:sp>
      <p:pic>
        <p:nvPicPr>
          <p:cNvPr id="10" name="Image 3" descr="preencoded.png"/>
          <p:cNvPicPr>
            <a:picLocks noChangeAspect="1"/>
          </p:cNvPicPr>
          <p:nvPr/>
        </p:nvPicPr>
        <p:blipFill>
          <a:blip r:embed="rId5"/>
          <a:stretch>
            <a:fillRect/>
          </a:stretch>
        </p:blipFill>
        <p:spPr>
          <a:xfrm>
            <a:off x="10705695" y="1509667"/>
            <a:ext cx="539472" cy="539472"/>
          </a:xfrm>
          <a:prstGeom prst="rect">
            <a:avLst/>
          </a:prstGeom>
        </p:spPr>
      </p:pic>
      <p:sp>
        <p:nvSpPr>
          <p:cNvPr id="11" name="Text 5"/>
          <p:cNvSpPr/>
          <p:nvPr/>
        </p:nvSpPr>
        <p:spPr>
          <a:xfrm>
            <a:off x="10705695" y="2318815"/>
            <a:ext cx="2364700" cy="634603"/>
          </a:xfrm>
          <a:prstGeom prst="rect">
            <a:avLst/>
          </a:prstGeom>
          <a:noFill/>
          <a:ln/>
        </p:spPr>
        <p:txBody>
          <a:bodyPr wrap="square" lIns="0" tIns="0" rIns="0" bIns="0" rtlCol="0" anchor="t"/>
          <a:lstStyle/>
          <a:p>
            <a:pPr marL="0" indent="0" algn="l">
              <a:lnSpc>
                <a:spcPts val="2450"/>
              </a:lnSpc>
              <a:buNone/>
            </a:pPr>
            <a:r>
              <a:rPr lang="en-US" sz="1950" b="1" dirty="0">
                <a:solidFill>
                  <a:srgbClr val="2B3541"/>
                </a:solidFill>
                <a:latin typeface="Funnel Display" pitchFamily="34" charset="0"/>
                <a:ea typeface="Funnel Display" pitchFamily="34" charset="-122"/>
                <a:cs typeface="Funnel Display" pitchFamily="34" charset="-120"/>
              </a:rPr>
              <a:t>Real-Time Integration</a:t>
            </a:r>
            <a:endParaRPr lang="en-US" sz="1950" b="1" dirty="0"/>
          </a:p>
        </p:txBody>
      </p:sp>
      <p:sp>
        <p:nvSpPr>
          <p:cNvPr id="12" name="Text 6"/>
          <p:cNvSpPr/>
          <p:nvPr/>
        </p:nvSpPr>
        <p:spPr>
          <a:xfrm>
            <a:off x="10705695" y="2966942"/>
            <a:ext cx="2364700" cy="1381125"/>
          </a:xfrm>
          <a:prstGeom prst="rect">
            <a:avLst/>
          </a:prstGeom>
          <a:noFill/>
          <a:ln/>
        </p:spPr>
        <p:txBody>
          <a:bodyPr wrap="squar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Connect directly to hospital systems for instant predictions during labor.</a:t>
            </a:r>
            <a:endParaRPr lang="en-US" sz="1650" dirty="0"/>
          </a:p>
        </p:txBody>
      </p:sp>
      <p:pic>
        <p:nvPicPr>
          <p:cNvPr id="13" name="Image 4" descr="preencoded.png"/>
          <p:cNvPicPr>
            <a:picLocks noChangeAspect="1"/>
          </p:cNvPicPr>
          <p:nvPr/>
        </p:nvPicPr>
        <p:blipFill>
          <a:blip r:embed="rId6"/>
          <a:stretch>
            <a:fillRect/>
          </a:stretch>
        </p:blipFill>
        <p:spPr>
          <a:xfrm>
            <a:off x="6241613" y="5045512"/>
            <a:ext cx="539472" cy="539472"/>
          </a:xfrm>
          <a:prstGeom prst="rect">
            <a:avLst/>
          </a:prstGeom>
        </p:spPr>
      </p:pic>
      <p:sp>
        <p:nvSpPr>
          <p:cNvPr id="14" name="Text 7"/>
          <p:cNvSpPr/>
          <p:nvPr/>
        </p:nvSpPr>
        <p:spPr>
          <a:xfrm>
            <a:off x="6241613" y="5854660"/>
            <a:ext cx="2364700" cy="317302"/>
          </a:xfrm>
          <a:prstGeom prst="rect">
            <a:avLst/>
          </a:prstGeom>
          <a:noFill/>
          <a:ln/>
        </p:spPr>
        <p:txBody>
          <a:bodyPr wrap="none" lIns="0" tIns="0" rIns="0" bIns="0" rtlCol="0" anchor="t"/>
          <a:lstStyle/>
          <a:p>
            <a:pPr marL="0" indent="0" algn="l">
              <a:lnSpc>
                <a:spcPts val="2450"/>
              </a:lnSpc>
              <a:buNone/>
            </a:pPr>
            <a:r>
              <a:rPr lang="en-US" sz="1950" b="1" dirty="0">
                <a:solidFill>
                  <a:srgbClr val="2B3541"/>
                </a:solidFill>
                <a:latin typeface="Funnel Display" pitchFamily="34" charset="0"/>
                <a:ea typeface="Funnel Display" pitchFamily="34" charset="-122"/>
                <a:cs typeface="Funnel Display" pitchFamily="34" charset="-120"/>
              </a:rPr>
              <a:t>Clinical Trials</a:t>
            </a:r>
            <a:endParaRPr lang="en-US" sz="1950" b="1" dirty="0"/>
          </a:p>
        </p:txBody>
      </p:sp>
      <p:sp>
        <p:nvSpPr>
          <p:cNvPr id="15" name="Text 8"/>
          <p:cNvSpPr/>
          <p:nvPr/>
        </p:nvSpPr>
        <p:spPr>
          <a:xfrm>
            <a:off x="6241613" y="6301383"/>
            <a:ext cx="2364700" cy="1381125"/>
          </a:xfrm>
          <a:prstGeom prst="rect">
            <a:avLst/>
          </a:prstGeom>
          <a:noFill/>
          <a:ln/>
        </p:spPr>
        <p:txBody>
          <a:bodyPr wrap="squar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Test the model in real hospitals to evaluate actual impact on outcomes.</a:t>
            </a:r>
            <a:endParaRPr lang="en-US" sz="1650" dirty="0"/>
          </a:p>
        </p:txBody>
      </p:sp>
      <p:sp>
        <p:nvSpPr>
          <p:cNvPr id="16" name="Rectangle 15">
            <a:extLst>
              <a:ext uri="{FF2B5EF4-FFF2-40B4-BE49-F238E27FC236}">
                <a16:creationId xmlns:a16="http://schemas.microsoft.com/office/drawing/2014/main" id="{3EAAAFA5-1699-1053-5400-5F111CD0C1B2}"/>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TextBox 16">
            <a:extLst>
              <a:ext uri="{FF2B5EF4-FFF2-40B4-BE49-F238E27FC236}">
                <a16:creationId xmlns:a16="http://schemas.microsoft.com/office/drawing/2014/main" id="{31D589E1-E55C-F6D1-879F-E3794FBBA1BC}"/>
              </a:ext>
            </a:extLst>
          </p:cNvPr>
          <p:cNvSpPr txBox="1"/>
          <p:nvPr/>
        </p:nvSpPr>
        <p:spPr>
          <a:xfrm>
            <a:off x="13935455" y="7693152"/>
            <a:ext cx="573759" cy="369332"/>
          </a:xfrm>
          <a:prstGeom prst="rect">
            <a:avLst/>
          </a:prstGeom>
          <a:noFill/>
        </p:spPr>
        <p:txBody>
          <a:bodyPr wrap="square" rtlCol="0">
            <a:spAutoFit/>
          </a:bodyPr>
          <a:lstStyle/>
          <a:p>
            <a:r>
              <a:rPr lang="en-US" dirty="0"/>
              <a:t>17</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0B3747-39C3-31E1-F768-BFFAFC000898}"/>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TextBox 2">
            <a:extLst>
              <a:ext uri="{FF2B5EF4-FFF2-40B4-BE49-F238E27FC236}">
                <a16:creationId xmlns:a16="http://schemas.microsoft.com/office/drawing/2014/main" id="{C1AAD5A7-85A4-3A0F-A84C-83FD2BE432FF}"/>
              </a:ext>
            </a:extLst>
          </p:cNvPr>
          <p:cNvSpPr txBox="1"/>
          <p:nvPr/>
        </p:nvSpPr>
        <p:spPr>
          <a:xfrm>
            <a:off x="4072863" y="2926080"/>
            <a:ext cx="9144000" cy="923330"/>
          </a:xfrm>
          <a:prstGeom prst="rect">
            <a:avLst/>
          </a:prstGeom>
          <a:noFill/>
        </p:spPr>
        <p:txBody>
          <a:bodyPr wrap="square" rtlCol="0">
            <a:spAutoFit/>
          </a:bodyPr>
          <a:lstStyle/>
          <a:p>
            <a:r>
              <a:rPr lang="en-US" sz="5400" dirty="0"/>
              <a:t>Thank you for listening </a:t>
            </a:r>
            <a:endParaRPr lang="en-IL" sz="5400" dirty="0"/>
          </a:p>
        </p:txBody>
      </p:sp>
      <p:pic>
        <p:nvPicPr>
          <p:cNvPr id="3074" name="Picture 2" descr="‪Man Thank You Stock Illustrations – 1,986 Man Thank You Stock  Illustrations, Vectors &amp; Clipart - Dreamstime‬‏">
            <a:extLst>
              <a:ext uri="{FF2B5EF4-FFF2-40B4-BE49-F238E27FC236}">
                <a16:creationId xmlns:a16="http://schemas.microsoft.com/office/drawing/2014/main" id="{209C527D-6808-94A5-2819-EAD799FF07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04187" y="2826557"/>
            <a:ext cx="4022026" cy="402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3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74904" y="246269"/>
            <a:ext cx="8131373" cy="678299"/>
          </a:xfrm>
          <a:prstGeom prst="rect">
            <a:avLst/>
          </a:prstGeom>
          <a:noFill/>
          <a:ln/>
        </p:spPr>
        <p:txBody>
          <a:bodyPr wrap="none" lIns="0" tIns="0" rIns="0" bIns="0" rtlCol="0" anchor="t"/>
          <a:lstStyle/>
          <a:p>
            <a:pPr marL="0" indent="0" algn="l">
              <a:lnSpc>
                <a:spcPts val="5300"/>
              </a:lnSpc>
              <a:buNone/>
            </a:pPr>
            <a:r>
              <a:rPr lang="en-US" sz="4250" dirty="0">
                <a:solidFill>
                  <a:srgbClr val="051D3A"/>
                </a:solidFill>
                <a:latin typeface="Funnel Display" pitchFamily="34" charset="0"/>
                <a:ea typeface="Funnel Display" pitchFamily="34" charset="-122"/>
                <a:cs typeface="Funnel Display" pitchFamily="34" charset="-120"/>
              </a:rPr>
              <a:t>Understanding the Apgar Score</a:t>
            </a:r>
            <a:endParaRPr lang="en-US" sz="4250" dirty="0"/>
          </a:p>
        </p:txBody>
      </p:sp>
      <p:sp>
        <p:nvSpPr>
          <p:cNvPr id="4" name="Shape 1"/>
          <p:cNvSpPr/>
          <p:nvPr/>
        </p:nvSpPr>
        <p:spPr>
          <a:xfrm>
            <a:off x="374904" y="1344263"/>
            <a:ext cx="518874" cy="518874"/>
          </a:xfrm>
          <a:prstGeom prst="roundRect">
            <a:avLst>
              <a:gd name="adj" fmla="val 18668"/>
            </a:avLst>
          </a:prstGeom>
          <a:solidFill>
            <a:srgbClr val="FAF5EB"/>
          </a:solidFill>
          <a:ln w="7620">
            <a:solidFill>
              <a:srgbClr val="D5CDBE"/>
            </a:solidFill>
            <a:prstDash val="solid"/>
          </a:ln>
        </p:spPr>
        <p:txBody>
          <a:bodyPr/>
          <a:lstStyle/>
          <a:p>
            <a:endParaRPr lang="en-IL"/>
          </a:p>
        </p:txBody>
      </p:sp>
      <p:pic>
        <p:nvPicPr>
          <p:cNvPr id="5" name="Image 1" descr="preencoded.png"/>
          <p:cNvPicPr>
            <a:picLocks noChangeAspect="1"/>
          </p:cNvPicPr>
          <p:nvPr/>
        </p:nvPicPr>
        <p:blipFill>
          <a:blip r:embed="rId3"/>
          <a:stretch>
            <a:fillRect/>
          </a:stretch>
        </p:blipFill>
        <p:spPr>
          <a:xfrm>
            <a:off x="471582" y="1400222"/>
            <a:ext cx="325517" cy="406956"/>
          </a:xfrm>
          <a:prstGeom prst="rect">
            <a:avLst/>
          </a:prstGeom>
        </p:spPr>
      </p:pic>
      <p:sp>
        <p:nvSpPr>
          <p:cNvPr id="6" name="Text 2"/>
          <p:cNvSpPr/>
          <p:nvPr/>
        </p:nvSpPr>
        <p:spPr>
          <a:xfrm>
            <a:off x="1124402" y="1423439"/>
            <a:ext cx="2713196" cy="339090"/>
          </a:xfrm>
          <a:prstGeom prst="rect">
            <a:avLst/>
          </a:prstGeom>
          <a:noFill/>
          <a:ln/>
        </p:spPr>
        <p:txBody>
          <a:bodyPr wrap="none" lIns="0" tIns="0" rIns="0" bIns="0" rtlCol="0" anchor="t"/>
          <a:lstStyle/>
          <a:p>
            <a:pPr marL="0" indent="0" algn="l">
              <a:lnSpc>
                <a:spcPts val="2650"/>
              </a:lnSpc>
              <a:buNone/>
            </a:pPr>
            <a:r>
              <a:rPr lang="en-US" sz="2100" dirty="0">
                <a:solidFill>
                  <a:srgbClr val="2B3541"/>
                </a:solidFill>
                <a:latin typeface="Funnel Display" pitchFamily="34" charset="0"/>
                <a:ea typeface="Funnel Display" pitchFamily="34" charset="-122"/>
                <a:cs typeface="Funnel Display" pitchFamily="34" charset="-120"/>
              </a:rPr>
              <a:t>Vital Assessment</a:t>
            </a:r>
            <a:endParaRPr lang="en-US" sz="2100" dirty="0"/>
          </a:p>
        </p:txBody>
      </p:sp>
      <p:sp>
        <p:nvSpPr>
          <p:cNvPr id="7" name="Text 3"/>
          <p:cNvSpPr/>
          <p:nvPr/>
        </p:nvSpPr>
        <p:spPr>
          <a:xfrm>
            <a:off x="1124402" y="1900880"/>
            <a:ext cx="5614392" cy="737949"/>
          </a:xfrm>
          <a:prstGeom prst="rect">
            <a:avLst/>
          </a:prstGeom>
          <a:noFill/>
          <a:ln/>
        </p:spPr>
        <p:txBody>
          <a:bodyPr wrap="squar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Evaluates five criteria: heart rate, respiratory effort, muscle tone, reflex response, skin color.</a:t>
            </a:r>
            <a:endParaRPr lang="en-US" sz="1800" dirty="0"/>
          </a:p>
        </p:txBody>
      </p:sp>
      <p:sp>
        <p:nvSpPr>
          <p:cNvPr id="8" name="Shape 4"/>
          <p:cNvSpPr/>
          <p:nvPr/>
        </p:nvSpPr>
        <p:spPr>
          <a:xfrm>
            <a:off x="374785" y="4913615"/>
            <a:ext cx="518874" cy="518874"/>
          </a:xfrm>
          <a:prstGeom prst="roundRect">
            <a:avLst>
              <a:gd name="adj" fmla="val 18668"/>
            </a:avLst>
          </a:prstGeom>
          <a:solidFill>
            <a:srgbClr val="FAF5EB"/>
          </a:solidFill>
          <a:ln w="7620">
            <a:solidFill>
              <a:srgbClr val="D5CDBE"/>
            </a:solidFill>
            <a:prstDash val="solid"/>
          </a:ln>
        </p:spPr>
        <p:txBody>
          <a:bodyPr/>
          <a:lstStyle/>
          <a:p>
            <a:endParaRPr lang="en-IL"/>
          </a:p>
        </p:txBody>
      </p:sp>
      <p:pic>
        <p:nvPicPr>
          <p:cNvPr id="9" name="Image 2" descr="preencoded.png"/>
          <p:cNvPicPr>
            <a:picLocks noChangeAspect="1"/>
          </p:cNvPicPr>
          <p:nvPr/>
        </p:nvPicPr>
        <p:blipFill>
          <a:blip r:embed="rId4"/>
          <a:stretch>
            <a:fillRect/>
          </a:stretch>
        </p:blipFill>
        <p:spPr>
          <a:xfrm>
            <a:off x="471463" y="4969574"/>
            <a:ext cx="325517" cy="406956"/>
          </a:xfrm>
          <a:prstGeom prst="rect">
            <a:avLst/>
          </a:prstGeom>
        </p:spPr>
      </p:pic>
      <p:sp>
        <p:nvSpPr>
          <p:cNvPr id="10" name="Text 5"/>
          <p:cNvSpPr/>
          <p:nvPr/>
        </p:nvSpPr>
        <p:spPr>
          <a:xfrm>
            <a:off x="1124283" y="4955048"/>
            <a:ext cx="2713196" cy="339090"/>
          </a:xfrm>
          <a:prstGeom prst="rect">
            <a:avLst/>
          </a:prstGeom>
          <a:noFill/>
          <a:ln/>
        </p:spPr>
        <p:txBody>
          <a:bodyPr wrap="none" lIns="0" tIns="0" rIns="0" bIns="0" rtlCol="0" anchor="t"/>
          <a:lstStyle/>
          <a:p>
            <a:pPr marL="0" indent="0" algn="l">
              <a:lnSpc>
                <a:spcPts val="2650"/>
              </a:lnSpc>
              <a:buNone/>
            </a:pPr>
            <a:r>
              <a:rPr lang="en-US" sz="2100" dirty="0">
                <a:solidFill>
                  <a:srgbClr val="2B3541"/>
                </a:solidFill>
                <a:latin typeface="Funnel Display" pitchFamily="34" charset="0"/>
                <a:ea typeface="Funnel Display" pitchFamily="34" charset="-122"/>
                <a:cs typeface="Funnel Display" pitchFamily="34" charset="-120"/>
              </a:rPr>
              <a:t>Timing</a:t>
            </a:r>
            <a:endParaRPr lang="en-US" sz="2100" dirty="0"/>
          </a:p>
        </p:txBody>
      </p:sp>
      <p:sp>
        <p:nvSpPr>
          <p:cNvPr id="11" name="Text 6"/>
          <p:cNvSpPr/>
          <p:nvPr/>
        </p:nvSpPr>
        <p:spPr>
          <a:xfrm>
            <a:off x="1124283" y="5432489"/>
            <a:ext cx="5614511" cy="368975"/>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Measured at one and five minutes after birth.</a:t>
            </a:r>
            <a:endParaRPr lang="en-US" sz="1800" dirty="0"/>
          </a:p>
        </p:txBody>
      </p:sp>
      <p:sp>
        <p:nvSpPr>
          <p:cNvPr id="12" name="Shape 7"/>
          <p:cNvSpPr/>
          <p:nvPr/>
        </p:nvSpPr>
        <p:spPr>
          <a:xfrm>
            <a:off x="374904" y="3100077"/>
            <a:ext cx="518874" cy="518874"/>
          </a:xfrm>
          <a:prstGeom prst="roundRect">
            <a:avLst>
              <a:gd name="adj" fmla="val 18668"/>
            </a:avLst>
          </a:prstGeom>
          <a:solidFill>
            <a:srgbClr val="FAF5EB"/>
          </a:solidFill>
          <a:ln w="7620">
            <a:solidFill>
              <a:srgbClr val="D5CDBE"/>
            </a:solidFill>
            <a:prstDash val="solid"/>
          </a:ln>
        </p:spPr>
        <p:txBody>
          <a:bodyPr/>
          <a:lstStyle/>
          <a:p>
            <a:endParaRPr lang="en-IL"/>
          </a:p>
        </p:txBody>
      </p:sp>
      <p:pic>
        <p:nvPicPr>
          <p:cNvPr id="13" name="Image 3" descr="preencoded.png"/>
          <p:cNvPicPr>
            <a:picLocks noChangeAspect="1"/>
          </p:cNvPicPr>
          <p:nvPr/>
        </p:nvPicPr>
        <p:blipFill>
          <a:blip r:embed="rId5"/>
          <a:stretch>
            <a:fillRect/>
          </a:stretch>
        </p:blipFill>
        <p:spPr>
          <a:xfrm>
            <a:off x="471582" y="3156037"/>
            <a:ext cx="325517" cy="406956"/>
          </a:xfrm>
          <a:prstGeom prst="rect">
            <a:avLst/>
          </a:prstGeom>
        </p:spPr>
      </p:pic>
      <p:sp>
        <p:nvSpPr>
          <p:cNvPr id="14" name="Text 8"/>
          <p:cNvSpPr/>
          <p:nvPr/>
        </p:nvSpPr>
        <p:spPr>
          <a:xfrm>
            <a:off x="1124402" y="3179254"/>
            <a:ext cx="2713196" cy="339090"/>
          </a:xfrm>
          <a:prstGeom prst="rect">
            <a:avLst/>
          </a:prstGeom>
          <a:noFill/>
          <a:ln/>
        </p:spPr>
        <p:txBody>
          <a:bodyPr wrap="none" lIns="0" tIns="0" rIns="0" bIns="0" rtlCol="0" anchor="t"/>
          <a:lstStyle/>
          <a:p>
            <a:pPr marL="0" indent="0" algn="l">
              <a:lnSpc>
                <a:spcPts val="2650"/>
              </a:lnSpc>
              <a:buNone/>
            </a:pPr>
            <a:r>
              <a:rPr lang="en-US" sz="2100" dirty="0">
                <a:solidFill>
                  <a:srgbClr val="2B3541"/>
                </a:solidFill>
                <a:latin typeface="Funnel Display" pitchFamily="34" charset="0"/>
                <a:ea typeface="Funnel Display" pitchFamily="34" charset="-122"/>
                <a:cs typeface="Funnel Display" pitchFamily="34" charset="-120"/>
              </a:rPr>
              <a:t>Clinical Importance</a:t>
            </a:r>
            <a:endParaRPr lang="en-US" sz="2100" dirty="0"/>
          </a:p>
        </p:txBody>
      </p:sp>
      <p:sp>
        <p:nvSpPr>
          <p:cNvPr id="15" name="Text 9"/>
          <p:cNvSpPr/>
          <p:nvPr/>
        </p:nvSpPr>
        <p:spPr>
          <a:xfrm>
            <a:off x="1124402" y="3656695"/>
            <a:ext cx="5614392" cy="737949"/>
          </a:xfrm>
          <a:prstGeom prst="rect">
            <a:avLst/>
          </a:prstGeom>
          <a:noFill/>
          <a:ln/>
        </p:spPr>
        <p:txBody>
          <a:bodyPr wrap="squar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Low scores associated with increased neonatal mortality.</a:t>
            </a:r>
            <a:endParaRPr lang="en-US" sz="1800" dirty="0"/>
          </a:p>
        </p:txBody>
      </p:sp>
      <p:sp>
        <p:nvSpPr>
          <p:cNvPr id="16" name="Shape 10"/>
          <p:cNvSpPr/>
          <p:nvPr/>
        </p:nvSpPr>
        <p:spPr>
          <a:xfrm>
            <a:off x="374785" y="6631686"/>
            <a:ext cx="518874" cy="518874"/>
          </a:xfrm>
          <a:prstGeom prst="roundRect">
            <a:avLst>
              <a:gd name="adj" fmla="val 18668"/>
            </a:avLst>
          </a:prstGeom>
          <a:solidFill>
            <a:srgbClr val="FAF5EB"/>
          </a:solidFill>
          <a:ln w="7620">
            <a:solidFill>
              <a:srgbClr val="D5CDBE"/>
            </a:solidFill>
            <a:prstDash val="solid"/>
          </a:ln>
        </p:spPr>
        <p:txBody>
          <a:bodyPr/>
          <a:lstStyle/>
          <a:p>
            <a:endParaRPr lang="en-IL"/>
          </a:p>
        </p:txBody>
      </p:sp>
      <p:pic>
        <p:nvPicPr>
          <p:cNvPr id="17" name="Image 4" descr="preencoded.png"/>
          <p:cNvPicPr>
            <a:picLocks noChangeAspect="1"/>
          </p:cNvPicPr>
          <p:nvPr/>
        </p:nvPicPr>
        <p:blipFill>
          <a:blip r:embed="rId6"/>
          <a:stretch>
            <a:fillRect/>
          </a:stretch>
        </p:blipFill>
        <p:spPr>
          <a:xfrm>
            <a:off x="471463" y="6687646"/>
            <a:ext cx="325517" cy="406956"/>
          </a:xfrm>
          <a:prstGeom prst="rect">
            <a:avLst/>
          </a:prstGeom>
        </p:spPr>
      </p:pic>
      <p:sp>
        <p:nvSpPr>
          <p:cNvPr id="18" name="Text 11"/>
          <p:cNvSpPr/>
          <p:nvPr/>
        </p:nvSpPr>
        <p:spPr>
          <a:xfrm>
            <a:off x="1124283" y="6710863"/>
            <a:ext cx="2713196" cy="339090"/>
          </a:xfrm>
          <a:prstGeom prst="rect">
            <a:avLst/>
          </a:prstGeom>
          <a:noFill/>
          <a:ln/>
        </p:spPr>
        <p:txBody>
          <a:bodyPr wrap="none" lIns="0" tIns="0" rIns="0" bIns="0" rtlCol="0" anchor="t"/>
          <a:lstStyle/>
          <a:p>
            <a:pPr marL="0" indent="0" algn="l">
              <a:lnSpc>
                <a:spcPts val="2650"/>
              </a:lnSpc>
              <a:buNone/>
            </a:pPr>
            <a:r>
              <a:rPr lang="en-US" sz="2100" dirty="0">
                <a:solidFill>
                  <a:srgbClr val="2B3541"/>
                </a:solidFill>
                <a:latin typeface="Funnel Display" pitchFamily="34" charset="0"/>
                <a:ea typeface="Funnel Display" pitchFamily="34" charset="-122"/>
                <a:cs typeface="Funnel Display" pitchFamily="34" charset="-120"/>
              </a:rPr>
              <a:t>Limitation</a:t>
            </a:r>
            <a:endParaRPr lang="en-US" sz="2100" dirty="0"/>
          </a:p>
        </p:txBody>
      </p:sp>
      <p:sp>
        <p:nvSpPr>
          <p:cNvPr id="19" name="Text 12"/>
          <p:cNvSpPr/>
          <p:nvPr/>
        </p:nvSpPr>
        <p:spPr>
          <a:xfrm>
            <a:off x="1124283" y="7188304"/>
            <a:ext cx="5614511" cy="737949"/>
          </a:xfrm>
          <a:prstGeom prst="rect">
            <a:avLst/>
          </a:prstGeom>
          <a:noFill/>
          <a:ln/>
        </p:spPr>
        <p:txBody>
          <a:bodyPr wrap="squar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Currently a retrospective tool that cannot anticipate complications before delivery.</a:t>
            </a:r>
            <a:endParaRPr lang="en-US" sz="1800" dirty="0"/>
          </a:p>
        </p:txBody>
      </p:sp>
      <p:sp>
        <p:nvSpPr>
          <p:cNvPr id="20" name="Rectangle 19">
            <a:extLst>
              <a:ext uri="{FF2B5EF4-FFF2-40B4-BE49-F238E27FC236}">
                <a16:creationId xmlns:a16="http://schemas.microsoft.com/office/drawing/2014/main" id="{F244CBA5-972B-370E-2DEB-123040820E1A}"/>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026" name="Picture 2" descr="Newborn test">
            <a:extLst>
              <a:ext uri="{FF2B5EF4-FFF2-40B4-BE49-F238E27FC236}">
                <a16:creationId xmlns:a16="http://schemas.microsoft.com/office/drawing/2014/main" id="{D6735779-2812-2451-85EC-657961CC79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5545" y="1863137"/>
            <a:ext cx="5634901" cy="4507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766262-9ED0-AC4C-442A-567CD664E73C}"/>
              </a:ext>
            </a:extLst>
          </p:cNvPr>
          <p:cNvSpPr txBox="1"/>
          <p:nvPr/>
        </p:nvSpPr>
        <p:spPr>
          <a:xfrm>
            <a:off x="13935456" y="7693152"/>
            <a:ext cx="402336" cy="369332"/>
          </a:xfrm>
          <a:prstGeom prst="rect">
            <a:avLst/>
          </a:prstGeom>
          <a:noFill/>
        </p:spPr>
        <p:txBody>
          <a:bodyPr wrap="square" rtlCol="0">
            <a:spAutoFit/>
          </a:bodyPr>
          <a:lstStyle/>
          <a:p>
            <a:r>
              <a:rPr lang="en-US" dirty="0"/>
              <a:t>2</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par>
                                <p:cTn id="36" presetID="22" presetClass="entr" presetSubtype="4"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par>
                                <p:cTn id="50" presetID="22" presetClass="entr" presetSubtype="4"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down)">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12" grpId="0" animBg="1"/>
      <p:bldP spid="14" grpId="0" animBg="1"/>
      <p:bldP spid="15" grpId="0" animBg="1"/>
      <p:bldP spid="16" grpId="0" animBg="1"/>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910233"/>
            <a:ext cx="7340917"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The AI Prediction Challenge</a:t>
            </a:r>
            <a:endParaRPr lang="en-US" sz="4400" dirty="0"/>
          </a:p>
        </p:txBody>
      </p:sp>
      <p:pic>
        <p:nvPicPr>
          <p:cNvPr id="3" name="Image 0" descr="preencoded.png"/>
          <p:cNvPicPr>
            <a:picLocks noChangeAspect="1"/>
          </p:cNvPicPr>
          <p:nvPr/>
        </p:nvPicPr>
        <p:blipFill>
          <a:blip r:embed="rId3"/>
          <a:stretch>
            <a:fillRect/>
          </a:stretch>
        </p:blipFill>
        <p:spPr>
          <a:xfrm>
            <a:off x="3007638" y="2093000"/>
            <a:ext cx="2137529" cy="1357193"/>
          </a:xfrm>
          <a:prstGeom prst="rect">
            <a:avLst/>
          </a:prstGeom>
        </p:spPr>
      </p:pic>
      <p:pic>
        <p:nvPicPr>
          <p:cNvPr id="4" name="Image 1" descr="preencoded.png"/>
          <p:cNvPicPr>
            <a:picLocks noChangeAspect="1"/>
          </p:cNvPicPr>
          <p:nvPr/>
        </p:nvPicPr>
        <p:blipFill>
          <a:blip r:embed="rId4"/>
          <a:stretch>
            <a:fillRect/>
          </a:stretch>
        </p:blipFill>
        <p:spPr>
          <a:xfrm>
            <a:off x="3907988" y="2728793"/>
            <a:ext cx="336590" cy="420767"/>
          </a:xfrm>
          <a:prstGeom prst="rect">
            <a:avLst/>
          </a:prstGeom>
        </p:spPr>
      </p:pic>
      <p:sp>
        <p:nvSpPr>
          <p:cNvPr id="5" name="Text 1"/>
          <p:cNvSpPr/>
          <p:nvPr/>
        </p:nvSpPr>
        <p:spPr>
          <a:xfrm>
            <a:off x="5384482" y="233231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AI Solution</a:t>
            </a:r>
            <a:endParaRPr lang="en-US" sz="2200" dirty="0"/>
          </a:p>
        </p:txBody>
      </p:sp>
      <p:sp>
        <p:nvSpPr>
          <p:cNvPr id="6" name="Text 2"/>
          <p:cNvSpPr/>
          <p:nvPr/>
        </p:nvSpPr>
        <p:spPr>
          <a:xfrm>
            <a:off x="5384482" y="2827853"/>
            <a:ext cx="5758815" cy="383024"/>
          </a:xfrm>
          <a:prstGeom prst="rect">
            <a:avLst/>
          </a:prstGeom>
          <a:noFill/>
          <a:ln/>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Predictive models that analyze complex perinatal data</a:t>
            </a:r>
            <a:endParaRPr lang="en-US" sz="1850" dirty="0"/>
          </a:p>
        </p:txBody>
      </p:sp>
      <p:sp>
        <p:nvSpPr>
          <p:cNvPr id="7" name="Shape 3"/>
          <p:cNvSpPr/>
          <p:nvPr/>
        </p:nvSpPr>
        <p:spPr>
          <a:xfrm>
            <a:off x="5204936" y="3464838"/>
            <a:ext cx="8527971" cy="15240"/>
          </a:xfrm>
          <a:prstGeom prst="roundRect">
            <a:avLst>
              <a:gd name="adj" fmla="val 659712"/>
            </a:avLst>
          </a:prstGeom>
          <a:solidFill>
            <a:srgbClr val="D5CDBE"/>
          </a:solidFill>
          <a:ln/>
        </p:spPr>
        <p:txBody>
          <a:bodyPr/>
          <a:lstStyle/>
          <a:p>
            <a:endParaRPr lang="en-IL"/>
          </a:p>
        </p:txBody>
      </p:sp>
      <p:pic>
        <p:nvPicPr>
          <p:cNvPr id="8" name="Image 2" descr="preencoded.png"/>
          <p:cNvPicPr>
            <a:picLocks noChangeAspect="1"/>
          </p:cNvPicPr>
          <p:nvPr/>
        </p:nvPicPr>
        <p:blipFill>
          <a:blip r:embed="rId5"/>
          <a:stretch>
            <a:fillRect/>
          </a:stretch>
        </p:blipFill>
        <p:spPr>
          <a:xfrm>
            <a:off x="1938814" y="3509962"/>
            <a:ext cx="4275058" cy="1357193"/>
          </a:xfrm>
          <a:prstGeom prst="rect">
            <a:avLst/>
          </a:prstGeom>
        </p:spPr>
      </p:pic>
      <p:pic>
        <p:nvPicPr>
          <p:cNvPr id="9" name="Image 3" descr="preencoded.png"/>
          <p:cNvPicPr>
            <a:picLocks noChangeAspect="1"/>
          </p:cNvPicPr>
          <p:nvPr/>
        </p:nvPicPr>
        <p:blipFill>
          <a:blip r:embed="rId6"/>
          <a:stretch>
            <a:fillRect/>
          </a:stretch>
        </p:blipFill>
        <p:spPr>
          <a:xfrm>
            <a:off x="3907988" y="3978116"/>
            <a:ext cx="336590" cy="420767"/>
          </a:xfrm>
          <a:prstGeom prst="rect">
            <a:avLst/>
          </a:prstGeom>
        </p:spPr>
      </p:pic>
      <p:sp>
        <p:nvSpPr>
          <p:cNvPr id="10" name="Text 4"/>
          <p:cNvSpPr/>
          <p:nvPr/>
        </p:nvSpPr>
        <p:spPr>
          <a:xfrm>
            <a:off x="6453187" y="374927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Data Analysis</a:t>
            </a:r>
            <a:endParaRPr lang="en-US" sz="2200" dirty="0"/>
          </a:p>
        </p:txBody>
      </p:sp>
      <p:sp>
        <p:nvSpPr>
          <p:cNvPr id="11" name="Text 5"/>
          <p:cNvSpPr/>
          <p:nvPr/>
        </p:nvSpPr>
        <p:spPr>
          <a:xfrm>
            <a:off x="6453187" y="4244816"/>
            <a:ext cx="5874068" cy="383024"/>
          </a:xfrm>
          <a:prstGeom prst="rect">
            <a:avLst/>
          </a:prstGeom>
          <a:noFill/>
          <a:ln/>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Finding patterns in maternal and fetal health indicators</a:t>
            </a:r>
            <a:endParaRPr lang="en-US" sz="1850" dirty="0"/>
          </a:p>
        </p:txBody>
      </p:sp>
      <p:sp>
        <p:nvSpPr>
          <p:cNvPr id="12" name="Shape 6"/>
          <p:cNvSpPr/>
          <p:nvPr/>
        </p:nvSpPr>
        <p:spPr>
          <a:xfrm>
            <a:off x="6273641" y="4881801"/>
            <a:ext cx="7459266" cy="15240"/>
          </a:xfrm>
          <a:prstGeom prst="roundRect">
            <a:avLst>
              <a:gd name="adj" fmla="val 659712"/>
            </a:avLst>
          </a:prstGeom>
          <a:solidFill>
            <a:srgbClr val="D5CDBE"/>
          </a:solidFill>
          <a:ln/>
        </p:spPr>
        <p:txBody>
          <a:bodyPr/>
          <a:lstStyle/>
          <a:p>
            <a:endParaRPr lang="en-IL"/>
          </a:p>
        </p:txBody>
      </p:sp>
      <p:pic>
        <p:nvPicPr>
          <p:cNvPr id="13" name="Image 4" descr="preencoded.png"/>
          <p:cNvPicPr>
            <a:picLocks noChangeAspect="1"/>
          </p:cNvPicPr>
          <p:nvPr/>
        </p:nvPicPr>
        <p:blipFill>
          <a:blip r:embed="rId7"/>
          <a:stretch>
            <a:fillRect/>
          </a:stretch>
        </p:blipFill>
        <p:spPr>
          <a:xfrm>
            <a:off x="870109" y="4926925"/>
            <a:ext cx="6412587" cy="1357193"/>
          </a:xfrm>
          <a:prstGeom prst="rect">
            <a:avLst/>
          </a:prstGeom>
        </p:spPr>
      </p:pic>
      <p:pic>
        <p:nvPicPr>
          <p:cNvPr id="14" name="Image 5" descr="preencoded.png"/>
          <p:cNvPicPr>
            <a:picLocks noChangeAspect="1"/>
          </p:cNvPicPr>
          <p:nvPr/>
        </p:nvPicPr>
        <p:blipFill>
          <a:blip r:embed="rId8"/>
          <a:stretch>
            <a:fillRect/>
          </a:stretch>
        </p:blipFill>
        <p:spPr>
          <a:xfrm>
            <a:off x="3908107" y="5395079"/>
            <a:ext cx="336590" cy="420767"/>
          </a:xfrm>
          <a:prstGeom prst="rect">
            <a:avLst/>
          </a:prstGeom>
        </p:spPr>
      </p:pic>
      <p:sp>
        <p:nvSpPr>
          <p:cNvPr id="15" name="Text 7"/>
          <p:cNvSpPr/>
          <p:nvPr/>
        </p:nvSpPr>
        <p:spPr>
          <a:xfrm>
            <a:off x="7522012" y="516624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Clinical Gap</a:t>
            </a:r>
            <a:endParaRPr lang="en-US" sz="2200" dirty="0"/>
          </a:p>
        </p:txBody>
      </p:sp>
      <p:sp>
        <p:nvSpPr>
          <p:cNvPr id="16" name="Text 8"/>
          <p:cNvSpPr/>
          <p:nvPr/>
        </p:nvSpPr>
        <p:spPr>
          <a:xfrm>
            <a:off x="7522012" y="5661779"/>
            <a:ext cx="5815489" cy="383024"/>
          </a:xfrm>
          <a:prstGeom prst="rect">
            <a:avLst/>
          </a:prstGeom>
          <a:noFill/>
          <a:ln/>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Reliance on subjective judgment and basic monitoring</a:t>
            </a:r>
            <a:endParaRPr lang="en-US" sz="1850" dirty="0"/>
          </a:p>
        </p:txBody>
      </p:sp>
      <p:sp>
        <p:nvSpPr>
          <p:cNvPr id="17" name="Text 9"/>
          <p:cNvSpPr/>
          <p:nvPr/>
        </p:nvSpPr>
        <p:spPr>
          <a:xfrm>
            <a:off x="837724" y="6553319"/>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Healthcare professionals currently rely on clinical judgment and fetal monitoring, which often fall short in predicting outcomes. AI offers promising pathways to improve perinatal predictions by analyzing complex datasets.</a:t>
            </a:r>
            <a:endParaRPr lang="en-US" sz="1850" dirty="0"/>
          </a:p>
        </p:txBody>
      </p:sp>
      <p:sp>
        <p:nvSpPr>
          <p:cNvPr id="18" name="Rectangle 17">
            <a:extLst>
              <a:ext uri="{FF2B5EF4-FFF2-40B4-BE49-F238E27FC236}">
                <a16:creationId xmlns:a16="http://schemas.microsoft.com/office/drawing/2014/main" id="{D98D9EFE-8AE8-B4AD-2C94-1400A5E77F70}"/>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TextBox 18">
            <a:extLst>
              <a:ext uri="{FF2B5EF4-FFF2-40B4-BE49-F238E27FC236}">
                <a16:creationId xmlns:a16="http://schemas.microsoft.com/office/drawing/2014/main" id="{4A47BC05-467D-38F5-A137-64FB2316BE54}"/>
              </a:ext>
            </a:extLst>
          </p:cNvPr>
          <p:cNvSpPr txBox="1"/>
          <p:nvPr/>
        </p:nvSpPr>
        <p:spPr>
          <a:xfrm>
            <a:off x="13935456" y="7693152"/>
            <a:ext cx="402336" cy="369332"/>
          </a:xfrm>
          <a:prstGeom prst="rect">
            <a:avLst/>
          </a:prstGeom>
          <a:noFill/>
        </p:spPr>
        <p:txBody>
          <a:bodyPr wrap="square" rtlCol="0">
            <a:spAutoFit/>
          </a:bodyPr>
          <a:lstStyle/>
          <a:p>
            <a:r>
              <a:rPr lang="en-US" dirty="0"/>
              <a:t>3</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7479" y="800219"/>
            <a:ext cx="8818126" cy="661749"/>
          </a:xfrm>
          <a:prstGeom prst="rect">
            <a:avLst/>
          </a:prstGeom>
          <a:noFill/>
          <a:ln/>
        </p:spPr>
        <p:txBody>
          <a:bodyPr wrap="none" lIns="0" tIns="0" rIns="0" bIns="0" rtlCol="0" anchor="t"/>
          <a:lstStyle/>
          <a:p>
            <a:pPr marL="0" indent="0" algn="l">
              <a:lnSpc>
                <a:spcPts val="5200"/>
              </a:lnSpc>
              <a:buNone/>
            </a:pPr>
            <a:r>
              <a:rPr lang="en-US" sz="4150" b="1" dirty="0">
                <a:solidFill>
                  <a:srgbClr val="051D3A"/>
                </a:solidFill>
                <a:latin typeface="Funnel Display" pitchFamily="34" charset="0"/>
                <a:ea typeface="Funnel Display" pitchFamily="34" charset="-122"/>
                <a:cs typeface="Funnel Display" pitchFamily="34" charset="-120"/>
              </a:rPr>
              <a:t>Related Studies and Contributions</a:t>
            </a:r>
            <a:endParaRPr lang="en-US" sz="4150" dirty="0"/>
          </a:p>
        </p:txBody>
      </p:sp>
      <p:sp>
        <p:nvSpPr>
          <p:cNvPr id="5" name="Text 2"/>
          <p:cNvSpPr/>
          <p:nvPr/>
        </p:nvSpPr>
        <p:spPr>
          <a:xfrm>
            <a:off x="787479" y="2643068"/>
            <a:ext cx="3052882" cy="360045"/>
          </a:xfrm>
          <a:prstGeom prst="rect">
            <a:avLst/>
          </a:prstGeom>
          <a:noFill/>
          <a:ln/>
        </p:spPr>
        <p:txBody>
          <a:bodyPr wrap="none" lIns="0" tIns="0" rIns="0" bIns="0" rtlCol="0" anchor="t"/>
          <a:lstStyle/>
          <a:p>
            <a:pPr marL="0" indent="0" algn="l">
              <a:lnSpc>
                <a:spcPts val="2800"/>
              </a:lnSpc>
              <a:buNone/>
            </a:pPr>
            <a:r>
              <a:rPr lang="en-US" sz="2400" b="1" dirty="0">
                <a:solidFill>
                  <a:srgbClr val="2B3541"/>
                </a:solidFill>
                <a:latin typeface="Funnel Sans" pitchFamily="34" charset="0"/>
                <a:ea typeface="Funnel Sans" pitchFamily="34" charset="-122"/>
                <a:cs typeface="Funnel Sans" pitchFamily="34" charset="-120"/>
              </a:rPr>
              <a:t>Apgar (1953)</a:t>
            </a:r>
            <a:endParaRPr lang="en-US" sz="2400" dirty="0"/>
          </a:p>
        </p:txBody>
      </p:sp>
      <p:sp>
        <p:nvSpPr>
          <p:cNvPr id="6" name="Text 3"/>
          <p:cNvSpPr/>
          <p:nvPr/>
        </p:nvSpPr>
        <p:spPr>
          <a:xfrm>
            <a:off x="787479" y="3138011"/>
            <a:ext cx="3052882" cy="3600450"/>
          </a:xfrm>
          <a:prstGeom prst="rect">
            <a:avLst/>
          </a:prstGeom>
          <a:noFill/>
          <a:ln/>
        </p:spPr>
        <p:txBody>
          <a:bodyPr wrap="square" lIns="0" tIns="0" rIns="0" bIns="0" rtlCol="0" anchor="t"/>
          <a:lstStyle/>
          <a:p>
            <a:pPr marL="0" indent="0" algn="l">
              <a:lnSpc>
                <a:spcPts val="2800"/>
              </a:lnSpc>
              <a:buNone/>
            </a:pPr>
            <a:r>
              <a:rPr lang="en-US" sz="1600" dirty="0"/>
              <a:t>The Apgar score was created in 1953 by Dr. Virginia Apgar as a quick way to check a newborn's health. It’s still widely used today. Our project builds on this by using AI to predict the Apgar score before birth.</a:t>
            </a:r>
            <a:endParaRPr lang="en-US" sz="1750" dirty="0"/>
          </a:p>
        </p:txBody>
      </p:sp>
      <p:sp>
        <p:nvSpPr>
          <p:cNvPr id="13" name="Text 8"/>
          <p:cNvSpPr/>
          <p:nvPr/>
        </p:nvSpPr>
        <p:spPr>
          <a:xfrm>
            <a:off x="5196542" y="2651925"/>
            <a:ext cx="3052882" cy="397073"/>
          </a:xfrm>
          <a:prstGeom prst="rect">
            <a:avLst/>
          </a:prstGeom>
          <a:noFill/>
          <a:ln/>
        </p:spPr>
        <p:txBody>
          <a:bodyPr wrap="none" lIns="0" tIns="0" rIns="0" bIns="0" rtlCol="0" anchor="t"/>
          <a:lstStyle/>
          <a:p>
            <a:pPr marL="0" indent="0" algn="l">
              <a:lnSpc>
                <a:spcPts val="3100"/>
              </a:lnSpc>
              <a:buNone/>
            </a:pPr>
            <a:r>
              <a:rPr lang="en-US" sz="2500" b="1" dirty="0">
                <a:solidFill>
                  <a:srgbClr val="2B3541"/>
                </a:solidFill>
                <a:latin typeface="Funnel Display" pitchFamily="34" charset="0"/>
                <a:ea typeface="Funnel Display" pitchFamily="34" charset="-122"/>
                <a:cs typeface="Funnel Display" pitchFamily="34" charset="-120"/>
              </a:rPr>
              <a:t>Mdoe et al. (2022)</a:t>
            </a:r>
            <a:endParaRPr lang="en-US" sz="2500" dirty="0"/>
          </a:p>
        </p:txBody>
      </p:sp>
      <p:sp>
        <p:nvSpPr>
          <p:cNvPr id="14" name="Text 9"/>
          <p:cNvSpPr/>
          <p:nvPr/>
        </p:nvSpPr>
        <p:spPr>
          <a:xfrm>
            <a:off x="5196542" y="3175040"/>
            <a:ext cx="3052882" cy="3600450"/>
          </a:xfrm>
          <a:prstGeom prst="rect">
            <a:avLst/>
          </a:prstGeom>
          <a:noFill/>
          <a:ln/>
        </p:spPr>
        <p:txBody>
          <a:bodyPr wrap="square" lIns="0" tIns="0" rIns="0" bIns="0" rtlCol="0" anchor="t"/>
          <a:lstStyle/>
          <a:p>
            <a:pPr marL="0" indent="0" algn="l">
              <a:lnSpc>
                <a:spcPts val="2800"/>
              </a:lnSpc>
              <a:buNone/>
            </a:pPr>
            <a:r>
              <a:rPr lang="en-US" sz="1600" dirty="0"/>
              <a:t>They looked at over 7,700 births in Tanzania and used machine learning to predict Apgar scores at five minutes. The most important factors were the mother's age, weeks of pregnancy, and the baby's weight. They used SMOTE to fix the class imbalance, which helped their model and gave us ideas for our own.</a:t>
            </a:r>
            <a:endParaRPr lang="en-US" sz="1750" dirty="0"/>
          </a:p>
        </p:txBody>
      </p:sp>
      <p:sp>
        <p:nvSpPr>
          <p:cNvPr id="19" name="Rectangle 18">
            <a:extLst>
              <a:ext uri="{FF2B5EF4-FFF2-40B4-BE49-F238E27FC236}">
                <a16:creationId xmlns:a16="http://schemas.microsoft.com/office/drawing/2014/main" id="{FDEB526F-0A85-B579-5620-F09A3419212D}"/>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Text 5"/>
          <p:cNvSpPr/>
          <p:nvPr/>
        </p:nvSpPr>
        <p:spPr>
          <a:xfrm>
            <a:off x="9804868" y="2647592"/>
            <a:ext cx="3140750" cy="392549"/>
          </a:xfrm>
          <a:prstGeom prst="rect">
            <a:avLst/>
          </a:prstGeom>
          <a:noFill/>
          <a:ln/>
        </p:spPr>
        <p:txBody>
          <a:bodyPr wrap="none" lIns="0" tIns="0" rIns="0" bIns="0" rtlCol="0" anchor="t"/>
          <a:lstStyle/>
          <a:p>
            <a:pPr marL="0" indent="0" algn="l">
              <a:lnSpc>
                <a:spcPts val="3050"/>
              </a:lnSpc>
              <a:buNone/>
            </a:pPr>
            <a:r>
              <a:rPr lang="en-US" sz="2450" b="1" dirty="0">
                <a:solidFill>
                  <a:srgbClr val="2B3541"/>
                </a:solidFill>
                <a:latin typeface="Funnel Display" pitchFamily="34" charset="0"/>
                <a:ea typeface="Funnel Display" pitchFamily="34" charset="-122"/>
                <a:cs typeface="Funnel Display" pitchFamily="34" charset="-120"/>
              </a:rPr>
              <a:t>Rocha et al. (2022)</a:t>
            </a:r>
            <a:endParaRPr lang="en-US" sz="2450" dirty="0"/>
          </a:p>
        </p:txBody>
      </p:sp>
      <p:sp>
        <p:nvSpPr>
          <p:cNvPr id="4" name="Rectangle 5">
            <a:extLst>
              <a:ext uri="{FF2B5EF4-FFF2-40B4-BE49-F238E27FC236}">
                <a16:creationId xmlns:a16="http://schemas.microsoft.com/office/drawing/2014/main" id="{664E3DE6-97ED-8040-90E5-90615EF0678B}"/>
              </a:ext>
            </a:extLst>
          </p:cNvPr>
          <p:cNvSpPr>
            <a:spLocks noChangeArrowheads="1"/>
          </p:cNvSpPr>
          <p:nvPr/>
        </p:nvSpPr>
        <p:spPr bwMode="auto">
          <a:xfrm>
            <a:off x="9605605" y="3295519"/>
            <a:ext cx="4016994" cy="263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IL" altLang="en-IL" sz="1600" b="0" i="0" u="none" strike="noStrike" cap="none" normalizeH="0" baseline="0" dirty="0">
                <a:ln>
                  <a:noFill/>
                </a:ln>
                <a:solidFill>
                  <a:schemeClr val="tx1"/>
                </a:solidFill>
                <a:effectLst/>
              </a:rPr>
              <a:t>They reviewed AI models for predicting health outcomes in mothers and babies. They said models should be easy to understand and showed that common algorithms include logistic regression, </a:t>
            </a:r>
            <a:r>
              <a:rPr kumimoji="0" lang="en-IL" altLang="en-IL" sz="1600" b="0" i="0" u="none" strike="noStrike" cap="none" normalizeH="0" baseline="0" dirty="0" err="1">
                <a:ln>
                  <a:noFill/>
                </a:ln>
                <a:solidFill>
                  <a:schemeClr val="tx1"/>
                </a:solidFill>
                <a:effectLst/>
              </a:rPr>
              <a:t>SVMs</a:t>
            </a:r>
            <a:r>
              <a:rPr kumimoji="0" lang="en-IL" altLang="en-IL" sz="1600" b="0" i="0" u="none" strike="noStrike" cap="none" normalizeH="0" baseline="0" dirty="0">
                <a:ln>
                  <a:noFill/>
                </a:ln>
                <a:solidFill>
                  <a:schemeClr val="tx1"/>
                </a:solidFill>
                <a:effectLst/>
              </a:rPr>
              <a:t>, and random forests. This helped us choose models that are accurate and clear for doctors to use.</a:t>
            </a:r>
          </a:p>
        </p:txBody>
      </p:sp>
      <p:pic>
        <p:nvPicPr>
          <p:cNvPr id="5122" name="Picture 2" descr="איך מזהים מאמר אקדמי – אקדמג'יק">
            <a:extLst>
              <a:ext uri="{FF2B5EF4-FFF2-40B4-BE49-F238E27FC236}">
                <a16:creationId xmlns:a16="http://schemas.microsoft.com/office/drawing/2014/main" id="{868EB029-9221-6F35-01BB-F7802379F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9756" y="303626"/>
            <a:ext cx="3264086" cy="20751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24E54D-83A0-50E1-A613-4455D17E26EC}"/>
              </a:ext>
            </a:extLst>
          </p:cNvPr>
          <p:cNvSpPr txBox="1"/>
          <p:nvPr/>
        </p:nvSpPr>
        <p:spPr>
          <a:xfrm>
            <a:off x="13935456" y="7693152"/>
            <a:ext cx="402336" cy="369332"/>
          </a:xfrm>
          <a:prstGeom prst="rect">
            <a:avLst/>
          </a:prstGeom>
          <a:noFill/>
        </p:spPr>
        <p:txBody>
          <a:bodyPr wrap="square" rtlCol="0">
            <a:spAutoFit/>
          </a:bodyPr>
          <a:lstStyle/>
          <a:p>
            <a:r>
              <a:rPr lang="en-US" dirty="0"/>
              <a:t>4</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animBg="1"/>
      <p:bldP spid="14" grpId="0" animBg="1"/>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24746" y="664250"/>
            <a:ext cx="9218176" cy="693063"/>
          </a:xfrm>
          <a:prstGeom prst="rect">
            <a:avLst/>
          </a:prstGeom>
          <a:noFill/>
          <a:ln/>
        </p:spPr>
        <p:txBody>
          <a:bodyPr wrap="none" lIns="0" tIns="0" rIns="0" bIns="0" rtlCol="0" anchor="t"/>
          <a:lstStyle/>
          <a:p>
            <a:pPr marL="0" indent="0" algn="l">
              <a:lnSpc>
                <a:spcPts val="5450"/>
              </a:lnSpc>
              <a:buNone/>
            </a:pPr>
            <a:r>
              <a:rPr lang="en-US" sz="4350" b="1" dirty="0">
                <a:solidFill>
                  <a:srgbClr val="051D3A"/>
                </a:solidFill>
                <a:latin typeface="Funnel Display" pitchFamily="34" charset="0"/>
                <a:ea typeface="Funnel Display" pitchFamily="34" charset="-122"/>
                <a:cs typeface="Funnel Display" pitchFamily="34" charset="-120"/>
              </a:rPr>
              <a:t>Data Collection and Preprocessing</a:t>
            </a:r>
            <a:endParaRPr lang="en-US" sz="4350" dirty="0"/>
          </a:p>
        </p:txBody>
      </p:sp>
      <p:sp>
        <p:nvSpPr>
          <p:cNvPr id="3" name="Text 1"/>
          <p:cNvSpPr/>
          <p:nvPr/>
        </p:nvSpPr>
        <p:spPr>
          <a:xfrm>
            <a:off x="824746" y="1562307"/>
            <a:ext cx="12980908" cy="753904"/>
          </a:xfrm>
          <a:prstGeom prst="rect">
            <a:avLst/>
          </a:prstGeom>
          <a:noFill/>
          <a:ln/>
        </p:spPr>
        <p:txBody>
          <a:bodyPr wrap="square" lIns="0" tIns="0" rIns="0" bIns="0" rtlCol="0" anchor="t"/>
          <a:lstStyle/>
          <a:p>
            <a:pPr marL="0" indent="0" algn="l">
              <a:lnSpc>
                <a:spcPts val="2950"/>
              </a:lnSpc>
              <a:buNone/>
            </a:pPr>
            <a:r>
              <a:rPr lang="en-US" sz="1850" b="1" dirty="0">
                <a:solidFill>
                  <a:srgbClr val="2B3541"/>
                </a:solidFill>
                <a:latin typeface="Funnel Sans" pitchFamily="34" charset="0"/>
                <a:ea typeface="Funnel Sans" pitchFamily="34" charset="-122"/>
                <a:cs typeface="Funnel Sans" pitchFamily="34" charset="-120"/>
              </a:rPr>
              <a:t>• Dataset size:1,149,433</a:t>
            </a:r>
            <a:r>
              <a:rPr lang="en-US" sz="1850" dirty="0">
                <a:solidFill>
                  <a:srgbClr val="2B3541"/>
                </a:solidFill>
                <a:latin typeface="Funnel Sans" pitchFamily="34" charset="0"/>
                <a:ea typeface="Funnel Sans" pitchFamily="34" charset="-122"/>
                <a:cs typeface="Funnel Sans" pitchFamily="34" charset="-120"/>
              </a:rPr>
              <a:t> records (rows) and </a:t>
            </a:r>
            <a:r>
              <a:rPr lang="en-US" sz="1850" b="1" dirty="0">
                <a:solidFill>
                  <a:srgbClr val="2B3541"/>
                </a:solidFill>
                <a:latin typeface="Funnel Sans" pitchFamily="34" charset="0"/>
                <a:ea typeface="Funnel Sans" pitchFamily="34" charset="-122"/>
                <a:cs typeface="Funnel Sans" pitchFamily="34" charset="-120"/>
              </a:rPr>
              <a:t>24</a:t>
            </a:r>
            <a:r>
              <a:rPr lang="en-US" sz="1850" dirty="0">
                <a:solidFill>
                  <a:srgbClr val="2B3541"/>
                </a:solidFill>
                <a:latin typeface="Funnel Sans" pitchFamily="34" charset="0"/>
                <a:ea typeface="Funnel Sans" pitchFamily="34" charset="-122"/>
                <a:cs typeface="Funnel Sans" pitchFamily="34" charset="-120"/>
              </a:rPr>
              <a:t> features (columns)</a:t>
            </a:r>
            <a:endParaRPr lang="en-US" sz="1850" dirty="0"/>
          </a:p>
        </p:txBody>
      </p:sp>
      <p:sp>
        <p:nvSpPr>
          <p:cNvPr id="4" name="Text 2"/>
          <p:cNvSpPr/>
          <p:nvPr/>
        </p:nvSpPr>
        <p:spPr>
          <a:xfrm>
            <a:off x="824746" y="2107462"/>
            <a:ext cx="12980908" cy="376952"/>
          </a:xfrm>
          <a:prstGeom prst="rect">
            <a:avLst/>
          </a:prstGeom>
          <a:noFill/>
          <a:ln/>
        </p:spPr>
        <p:txBody>
          <a:bodyPr wrap="none" lIns="0" tIns="0" rIns="0" bIns="0" rtlCol="0" anchor="t"/>
          <a:lstStyle/>
          <a:p>
            <a:pPr marL="0" indent="0" algn="l">
              <a:lnSpc>
                <a:spcPts val="2950"/>
              </a:lnSpc>
              <a:buNone/>
            </a:pPr>
            <a:r>
              <a:rPr lang="en-US" sz="1850" b="1" dirty="0">
                <a:solidFill>
                  <a:srgbClr val="2B3541"/>
                </a:solidFill>
                <a:latin typeface="Funnel Sans" pitchFamily="34" charset="0"/>
                <a:ea typeface="Funnel Sans" pitchFamily="34" charset="-122"/>
                <a:cs typeface="Funnel Sans" pitchFamily="34" charset="-120"/>
              </a:rPr>
              <a:t>• Feature types:</a:t>
            </a:r>
            <a:endParaRPr lang="en-US" sz="1850" dirty="0"/>
          </a:p>
        </p:txBody>
      </p:sp>
      <p:sp>
        <p:nvSpPr>
          <p:cNvPr id="5" name="Text 3"/>
          <p:cNvSpPr/>
          <p:nvPr/>
        </p:nvSpPr>
        <p:spPr>
          <a:xfrm>
            <a:off x="824746" y="2484414"/>
            <a:ext cx="12980908" cy="376952"/>
          </a:xfrm>
          <a:prstGeom prst="rect">
            <a:avLst/>
          </a:prstGeom>
          <a:noFill/>
          <a:ln/>
        </p:spPr>
        <p:txBody>
          <a:bodyPr wrap="none" lIns="0" tIns="0" rIns="0" bIns="0" rtlCol="0" anchor="t"/>
          <a:lstStyle/>
          <a:p>
            <a:pPr marL="0" indent="0" algn="l">
              <a:lnSpc>
                <a:spcPts val="2950"/>
              </a:lnSpc>
              <a:buNone/>
            </a:pPr>
            <a:r>
              <a:rPr lang="he-IL" sz="1850" b="1" dirty="0">
                <a:solidFill>
                  <a:srgbClr val="2B3541"/>
                </a:solidFill>
                <a:latin typeface="Funnel Sans" pitchFamily="34" charset="0"/>
                <a:ea typeface="Funnel Sans" pitchFamily="34" charset="-122"/>
                <a:cs typeface="Funnel Sans" pitchFamily="34" charset="-120"/>
              </a:rPr>
              <a:t> </a:t>
            </a:r>
            <a:r>
              <a:rPr lang="en-US" sz="1850" b="1" dirty="0">
                <a:solidFill>
                  <a:srgbClr val="2B3541"/>
                </a:solidFill>
                <a:latin typeface="Funnel Sans" pitchFamily="34" charset="0"/>
                <a:ea typeface="Funnel Sans" pitchFamily="34" charset="-122"/>
                <a:cs typeface="Funnel Sans" pitchFamily="34" charset="-120"/>
              </a:rPr>
              <a:t>Continuous numerical</a:t>
            </a:r>
            <a:r>
              <a:rPr lang="en-US" sz="1850" dirty="0">
                <a:solidFill>
                  <a:srgbClr val="2B3541"/>
                </a:solidFill>
                <a:latin typeface="Funnel Sans" pitchFamily="34" charset="0"/>
                <a:ea typeface="Funnel Sans" pitchFamily="34" charset="-122"/>
                <a:cs typeface="Funnel Sans" pitchFamily="34" charset="-120"/>
              </a:rPr>
              <a:t> features ( </a:t>
            </a:r>
            <a:r>
              <a:rPr lang="en-US" sz="1850" dirty="0">
                <a:solidFill>
                  <a:srgbClr val="2B3541"/>
                </a:solidFill>
                <a:latin typeface="Consolas" pitchFamily="34" charset="0"/>
                <a:ea typeface="Consolas" pitchFamily="34" charset="-122"/>
                <a:cs typeface="Consolas" pitchFamily="34" charset="-120"/>
              </a:rPr>
              <a:t>maternal_age</a:t>
            </a:r>
            <a:r>
              <a:rPr lang="en-US" sz="1850" dirty="0">
                <a:solidFill>
                  <a:srgbClr val="2B3541"/>
                </a:solidFill>
                <a:latin typeface="Funnel Sans" pitchFamily="34" charset="0"/>
                <a:ea typeface="Funnel Sans" pitchFamily="34" charset="-122"/>
                <a:cs typeface="Funnel Sans" pitchFamily="34" charset="-120"/>
              </a:rPr>
              <a:t>, </a:t>
            </a:r>
            <a:r>
              <a:rPr lang="en-US" sz="1850" dirty="0">
                <a:solidFill>
                  <a:srgbClr val="2B3541"/>
                </a:solidFill>
                <a:latin typeface="Consolas" pitchFamily="34" charset="0"/>
                <a:ea typeface="Consolas" pitchFamily="34" charset="-122"/>
                <a:cs typeface="Consolas" pitchFamily="34" charset="-120"/>
              </a:rPr>
              <a:t>newborn_weight</a:t>
            </a:r>
            <a:r>
              <a:rPr lang="en-US" sz="1850" dirty="0">
                <a:solidFill>
                  <a:srgbClr val="2B3541"/>
                </a:solidFill>
                <a:latin typeface="Funnel Sans" pitchFamily="34" charset="0"/>
                <a:ea typeface="Funnel Sans" pitchFamily="34" charset="-122"/>
                <a:cs typeface="Funnel Sans" pitchFamily="34" charset="-120"/>
              </a:rPr>
              <a:t>)</a:t>
            </a:r>
            <a:endParaRPr lang="en-US" sz="1850" dirty="0"/>
          </a:p>
        </p:txBody>
      </p:sp>
      <p:sp>
        <p:nvSpPr>
          <p:cNvPr id="6" name="Text 4"/>
          <p:cNvSpPr/>
          <p:nvPr/>
        </p:nvSpPr>
        <p:spPr>
          <a:xfrm>
            <a:off x="824746" y="2889861"/>
            <a:ext cx="12980908" cy="376952"/>
          </a:xfrm>
          <a:prstGeom prst="rect">
            <a:avLst/>
          </a:prstGeom>
          <a:noFill/>
          <a:ln/>
        </p:spPr>
        <p:txBody>
          <a:bodyPr wrap="none" lIns="0" tIns="0" rIns="0" bIns="0" rtlCol="0" anchor="t"/>
          <a:lstStyle/>
          <a:p>
            <a:pPr marL="0" indent="0" algn="l">
              <a:lnSpc>
                <a:spcPts val="2950"/>
              </a:lnSpc>
              <a:buNone/>
            </a:pPr>
            <a:r>
              <a:rPr lang="he-IL" sz="1850" b="1" dirty="0">
                <a:solidFill>
                  <a:srgbClr val="2B3541"/>
                </a:solidFill>
                <a:latin typeface="Funnel Sans" pitchFamily="34" charset="0"/>
                <a:ea typeface="Funnel Sans" pitchFamily="34" charset="-122"/>
                <a:cs typeface="Funnel Sans" pitchFamily="34" charset="-120"/>
              </a:rPr>
              <a:t> </a:t>
            </a:r>
            <a:r>
              <a:rPr lang="en-US" sz="1850" b="1" dirty="0">
                <a:solidFill>
                  <a:srgbClr val="2B3541"/>
                </a:solidFill>
                <a:latin typeface="Funnel Sans" pitchFamily="34" charset="0"/>
                <a:ea typeface="Funnel Sans" pitchFamily="34" charset="-122"/>
                <a:cs typeface="Funnel Sans" pitchFamily="34" charset="-120"/>
              </a:rPr>
              <a:t>Categorical nominal</a:t>
            </a:r>
            <a:r>
              <a:rPr lang="en-US" sz="1850" dirty="0">
                <a:solidFill>
                  <a:srgbClr val="2B3541"/>
                </a:solidFill>
                <a:latin typeface="Funnel Sans" pitchFamily="34" charset="0"/>
                <a:ea typeface="Funnel Sans" pitchFamily="34" charset="-122"/>
                <a:cs typeface="Funnel Sans" pitchFamily="34" charset="-120"/>
              </a:rPr>
              <a:t> features (</a:t>
            </a:r>
            <a:r>
              <a:rPr lang="en-US" sz="1850" dirty="0" err="1">
                <a:solidFill>
                  <a:srgbClr val="2B3541"/>
                </a:solidFill>
                <a:latin typeface="Consolas" pitchFamily="34" charset="0"/>
                <a:ea typeface="Consolas" pitchFamily="34" charset="-122"/>
                <a:cs typeface="Consolas" pitchFamily="34" charset="-120"/>
              </a:rPr>
              <a:t>tp_pregnancy</a:t>
            </a:r>
            <a:r>
              <a:rPr lang="en-US" sz="1850" dirty="0">
                <a:solidFill>
                  <a:srgbClr val="2B3541"/>
                </a:solidFill>
                <a:latin typeface="Funnel Sans" pitchFamily="34" charset="0"/>
                <a:ea typeface="Funnel Sans" pitchFamily="34" charset="-122"/>
                <a:cs typeface="Funnel Sans" pitchFamily="34" charset="-120"/>
              </a:rPr>
              <a:t>, </a:t>
            </a:r>
            <a:r>
              <a:rPr lang="en-US" sz="1850" dirty="0">
                <a:solidFill>
                  <a:srgbClr val="2B3541"/>
                </a:solidFill>
                <a:latin typeface="Consolas" pitchFamily="34" charset="0"/>
                <a:ea typeface="Consolas" pitchFamily="34" charset="-122"/>
                <a:cs typeface="Consolas" pitchFamily="34" charset="-120"/>
              </a:rPr>
              <a:t>tp_labor</a:t>
            </a:r>
            <a:r>
              <a:rPr lang="en-US" sz="1850" dirty="0">
                <a:solidFill>
                  <a:srgbClr val="2B3541"/>
                </a:solidFill>
                <a:latin typeface="Funnel Sans" pitchFamily="34" charset="0"/>
                <a:ea typeface="Funnel Sans" pitchFamily="34" charset="-122"/>
                <a:cs typeface="Funnel Sans" pitchFamily="34" charset="-120"/>
              </a:rPr>
              <a:t>, </a:t>
            </a:r>
            <a:r>
              <a:rPr lang="en-US" sz="1850" dirty="0">
                <a:solidFill>
                  <a:srgbClr val="2B3541"/>
                </a:solidFill>
                <a:latin typeface="Consolas" pitchFamily="34" charset="0"/>
                <a:ea typeface="Consolas" pitchFamily="34" charset="-122"/>
                <a:cs typeface="Consolas" pitchFamily="34" charset="-120"/>
              </a:rPr>
              <a:t>tp_birth_place</a:t>
            </a:r>
            <a:r>
              <a:rPr lang="en-US" sz="1850" dirty="0">
                <a:solidFill>
                  <a:srgbClr val="2B3541"/>
                </a:solidFill>
                <a:latin typeface="Funnel Sans" pitchFamily="34" charset="0"/>
                <a:ea typeface="Funnel Sans" pitchFamily="34" charset="-122"/>
                <a:cs typeface="Funnel Sans" pitchFamily="34" charset="-120"/>
              </a:rPr>
              <a:t>)</a:t>
            </a:r>
            <a:endParaRPr lang="en-US" sz="1850" dirty="0"/>
          </a:p>
        </p:txBody>
      </p:sp>
      <p:sp>
        <p:nvSpPr>
          <p:cNvPr id="7" name="Text 5"/>
          <p:cNvSpPr/>
          <p:nvPr/>
        </p:nvSpPr>
        <p:spPr>
          <a:xfrm>
            <a:off x="824746" y="3301974"/>
            <a:ext cx="12980908" cy="376952"/>
          </a:xfrm>
          <a:prstGeom prst="rect">
            <a:avLst/>
          </a:prstGeom>
          <a:noFill/>
          <a:ln/>
        </p:spPr>
        <p:txBody>
          <a:bodyPr wrap="none" lIns="0" tIns="0" rIns="0" bIns="0" rtlCol="0" anchor="t"/>
          <a:lstStyle/>
          <a:p>
            <a:pPr marL="0" indent="0" algn="l">
              <a:lnSpc>
                <a:spcPts val="2950"/>
              </a:lnSpc>
              <a:buNone/>
            </a:pPr>
            <a:r>
              <a:rPr lang="he-IL" sz="1850" b="1" dirty="0">
                <a:solidFill>
                  <a:srgbClr val="2B3541"/>
                </a:solidFill>
                <a:latin typeface="Funnel Sans" pitchFamily="34" charset="0"/>
                <a:ea typeface="Funnel Sans" pitchFamily="34" charset="-122"/>
                <a:cs typeface="Funnel Sans" pitchFamily="34" charset="-120"/>
              </a:rPr>
              <a:t> </a:t>
            </a:r>
            <a:r>
              <a:rPr lang="en-US" sz="1850" b="1" dirty="0">
                <a:solidFill>
                  <a:srgbClr val="2B3541"/>
                </a:solidFill>
                <a:latin typeface="Funnel Sans" pitchFamily="34" charset="0"/>
                <a:ea typeface="Funnel Sans" pitchFamily="34" charset="-122"/>
                <a:cs typeface="Funnel Sans" pitchFamily="34" charset="-120"/>
              </a:rPr>
              <a:t>Ordinal categorical</a:t>
            </a:r>
            <a:r>
              <a:rPr lang="en-US" sz="1850" dirty="0">
                <a:solidFill>
                  <a:srgbClr val="2B3541"/>
                </a:solidFill>
                <a:latin typeface="Funnel Sans" pitchFamily="34" charset="0"/>
                <a:ea typeface="Funnel Sans" pitchFamily="34" charset="-122"/>
                <a:cs typeface="Funnel Sans" pitchFamily="34" charset="-120"/>
              </a:rPr>
              <a:t> features (</a:t>
            </a:r>
            <a:r>
              <a:rPr lang="en-US" sz="1850" dirty="0">
                <a:solidFill>
                  <a:srgbClr val="2B3541"/>
                </a:solidFill>
                <a:latin typeface="Consolas" pitchFamily="34" charset="0"/>
                <a:ea typeface="Consolas" pitchFamily="34" charset="-122"/>
                <a:cs typeface="Consolas" pitchFamily="34" charset="-120"/>
              </a:rPr>
              <a:t>cd_apgar1</a:t>
            </a:r>
            <a:r>
              <a:rPr lang="en-US" sz="1850" dirty="0">
                <a:solidFill>
                  <a:srgbClr val="2B3541"/>
                </a:solidFill>
                <a:latin typeface="Funnel Sans" pitchFamily="34" charset="0"/>
                <a:ea typeface="Funnel Sans" pitchFamily="34" charset="-122"/>
                <a:cs typeface="Funnel Sans" pitchFamily="34" charset="-120"/>
              </a:rPr>
              <a:t>, </a:t>
            </a:r>
            <a:r>
              <a:rPr lang="en-US" sz="1850" dirty="0">
                <a:solidFill>
                  <a:srgbClr val="2B3541"/>
                </a:solidFill>
                <a:latin typeface="Consolas" pitchFamily="34" charset="0"/>
                <a:ea typeface="Consolas" pitchFamily="34" charset="-122"/>
                <a:cs typeface="Consolas" pitchFamily="34" charset="-120"/>
              </a:rPr>
              <a:t>cd_apgar5</a:t>
            </a:r>
            <a:r>
              <a:rPr lang="en-US" sz="1850" dirty="0">
                <a:solidFill>
                  <a:srgbClr val="2B3541"/>
                </a:solidFill>
                <a:latin typeface="Funnel Sans" pitchFamily="34" charset="0"/>
                <a:ea typeface="Funnel Sans" pitchFamily="34" charset="-122"/>
                <a:cs typeface="Funnel Sans" pitchFamily="34" charset="-120"/>
              </a:rPr>
              <a:t>, </a:t>
            </a:r>
            <a:r>
              <a:rPr lang="en-US" sz="1850" dirty="0">
                <a:solidFill>
                  <a:srgbClr val="2B3541"/>
                </a:solidFill>
                <a:latin typeface="Consolas" pitchFamily="34" charset="0"/>
                <a:ea typeface="Consolas" pitchFamily="34" charset="-122"/>
                <a:cs typeface="Consolas" pitchFamily="34" charset="-120"/>
              </a:rPr>
              <a:t>tp_pregnancy_duration</a:t>
            </a:r>
            <a:r>
              <a:rPr lang="en-US" sz="1850" dirty="0">
                <a:solidFill>
                  <a:srgbClr val="2B3541"/>
                </a:solidFill>
                <a:latin typeface="Funnel Sans" pitchFamily="34" charset="0"/>
                <a:ea typeface="Funnel Sans" pitchFamily="34" charset="-122"/>
                <a:cs typeface="Funnel Sans" pitchFamily="34" charset="-120"/>
              </a:rPr>
              <a:t>)</a:t>
            </a:r>
            <a:endParaRPr lang="en-US" sz="1850" dirty="0"/>
          </a:p>
        </p:txBody>
      </p:sp>
      <p:sp>
        <p:nvSpPr>
          <p:cNvPr id="8" name="Text 6"/>
          <p:cNvSpPr/>
          <p:nvPr/>
        </p:nvSpPr>
        <p:spPr>
          <a:xfrm>
            <a:off x="824746" y="3703310"/>
            <a:ext cx="12980908" cy="376952"/>
          </a:xfrm>
          <a:prstGeom prst="rect">
            <a:avLst/>
          </a:prstGeom>
          <a:noFill/>
          <a:ln/>
        </p:spPr>
        <p:txBody>
          <a:bodyPr wrap="none" lIns="0" tIns="0" rIns="0" bIns="0" rtlCol="0" anchor="t"/>
          <a:lstStyle/>
          <a:p>
            <a:pPr marL="0" indent="0" algn="l">
              <a:lnSpc>
                <a:spcPts val="2950"/>
              </a:lnSpc>
              <a:buNone/>
            </a:pPr>
            <a:r>
              <a:rPr lang="he-IL" sz="1850" b="1" dirty="0">
                <a:solidFill>
                  <a:srgbClr val="2B3541"/>
                </a:solidFill>
                <a:latin typeface="Funnel Sans" pitchFamily="34" charset="0"/>
                <a:ea typeface="Funnel Sans" pitchFamily="34" charset="-122"/>
                <a:cs typeface="Funnel Sans" pitchFamily="34" charset="-120"/>
              </a:rPr>
              <a:t> </a:t>
            </a:r>
            <a:r>
              <a:rPr lang="en-US" sz="1850" b="1" dirty="0">
                <a:solidFill>
                  <a:srgbClr val="2B3541"/>
                </a:solidFill>
                <a:latin typeface="Funnel Sans" pitchFamily="34" charset="0"/>
                <a:ea typeface="Funnel Sans" pitchFamily="34" charset="-122"/>
                <a:cs typeface="Funnel Sans" pitchFamily="34" charset="-120"/>
              </a:rPr>
              <a:t>Binary target variable</a:t>
            </a:r>
            <a:r>
              <a:rPr lang="en-US" sz="1850" dirty="0">
                <a:solidFill>
                  <a:srgbClr val="2B3541"/>
                </a:solidFill>
                <a:latin typeface="Funnel Sans" pitchFamily="34" charset="0"/>
                <a:ea typeface="Funnel Sans" pitchFamily="34" charset="-122"/>
                <a:cs typeface="Funnel Sans" pitchFamily="34" charset="-120"/>
              </a:rPr>
              <a:t>: </a:t>
            </a:r>
            <a:r>
              <a:rPr lang="en-US" sz="1850" dirty="0">
                <a:solidFill>
                  <a:srgbClr val="2B3541"/>
                </a:solidFill>
                <a:latin typeface="Consolas" pitchFamily="34" charset="0"/>
                <a:ea typeface="Consolas" pitchFamily="34" charset="-122"/>
                <a:cs typeface="Consolas" pitchFamily="34" charset="-120"/>
              </a:rPr>
              <a:t>neonatal_death</a:t>
            </a:r>
            <a:r>
              <a:rPr lang="en-US" sz="1850" dirty="0">
                <a:solidFill>
                  <a:srgbClr val="2B3541"/>
                </a:solidFill>
                <a:latin typeface="Funnel Sans" pitchFamily="34" charset="0"/>
                <a:ea typeface="Funnel Sans" pitchFamily="34" charset="-122"/>
                <a:cs typeface="Funnel Sans" pitchFamily="34" charset="-120"/>
              </a:rPr>
              <a:t> (0 = survivor, 1 = death)</a:t>
            </a:r>
            <a:endParaRPr lang="en-US" sz="1850" dirty="0"/>
          </a:p>
        </p:txBody>
      </p:sp>
      <p:sp>
        <p:nvSpPr>
          <p:cNvPr id="10" name="Rectangle 9">
            <a:extLst>
              <a:ext uri="{FF2B5EF4-FFF2-40B4-BE49-F238E27FC236}">
                <a16:creationId xmlns:a16="http://schemas.microsoft.com/office/drawing/2014/main" id="{4A1D46CA-460C-5E9D-2396-88812ED70499}"/>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2" name="Picture 11">
            <a:extLst>
              <a:ext uri="{FF2B5EF4-FFF2-40B4-BE49-F238E27FC236}">
                <a16:creationId xmlns:a16="http://schemas.microsoft.com/office/drawing/2014/main" id="{DD03C452-916D-3EC0-74B9-8665644F1827}"/>
              </a:ext>
            </a:extLst>
          </p:cNvPr>
          <p:cNvPicPr>
            <a:picLocks noChangeAspect="1"/>
          </p:cNvPicPr>
          <p:nvPr/>
        </p:nvPicPr>
        <p:blipFill>
          <a:blip r:embed="rId3"/>
          <a:stretch>
            <a:fillRect/>
          </a:stretch>
        </p:blipFill>
        <p:spPr>
          <a:xfrm>
            <a:off x="958579" y="5596128"/>
            <a:ext cx="13110989" cy="2080070"/>
          </a:xfrm>
          <a:prstGeom prst="rect">
            <a:avLst/>
          </a:prstGeom>
        </p:spPr>
      </p:pic>
      <p:sp>
        <p:nvSpPr>
          <p:cNvPr id="11" name="Rectangle 1">
            <a:extLst>
              <a:ext uri="{FF2B5EF4-FFF2-40B4-BE49-F238E27FC236}">
                <a16:creationId xmlns:a16="http://schemas.microsoft.com/office/drawing/2014/main" id="{51518F57-38EB-90AC-7F01-FCEF973DE0F2}"/>
              </a:ext>
            </a:extLst>
          </p:cNvPr>
          <p:cNvSpPr>
            <a:spLocks noChangeArrowheads="1"/>
          </p:cNvSpPr>
          <p:nvPr/>
        </p:nvSpPr>
        <p:spPr bwMode="auto">
          <a:xfrm>
            <a:off x="774151" y="4401616"/>
            <a:ext cx="1329541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b="1" dirty="0">
                <a:solidFill>
                  <a:srgbClr val="2B3541"/>
                </a:solidFill>
                <a:latin typeface="Funnel Sans" pitchFamily="34" charset="0"/>
                <a:ea typeface="Funnel Sans" pitchFamily="34" charset="-122"/>
                <a:cs typeface="Funnel Sans" pitchFamily="34" charset="-120"/>
              </a:rPr>
              <a:t>• Class imbalance </a:t>
            </a:r>
            <a:r>
              <a:rPr lang="he-IL" b="1" dirty="0">
                <a:solidFill>
                  <a:srgbClr val="2B3541"/>
                </a:solidFill>
                <a:latin typeface="Funnel Sans" pitchFamily="34" charset="0"/>
                <a:ea typeface="Funnel Sans" pitchFamily="34" charset="-122"/>
                <a:cs typeface="Funnel Sans" pitchFamily="34" charset="-120"/>
              </a:rPr>
              <a:t>-</a:t>
            </a:r>
            <a:r>
              <a:rPr kumimoji="0" lang="en-IL" altLang="en-IL" sz="1800" b="0" i="0" u="none" strike="noStrike" cap="none" normalizeH="0" baseline="0" dirty="0">
                <a:ln>
                  <a:noFill/>
                </a:ln>
                <a:solidFill>
                  <a:schemeClr val="tx1"/>
                </a:solidFill>
                <a:effectLst/>
                <a:latin typeface="Arial" panose="020B0604020202020204" pitchFamily="34" charset="0"/>
              </a:rPr>
              <a:t>The dataset is very unbalanced, with only a </a:t>
            </a:r>
            <a:r>
              <a:rPr kumimoji="0" lang="en-IL" altLang="en-IL" sz="1800" b="1" i="0" u="none" strike="noStrike" cap="none" normalizeH="0" baseline="0" dirty="0">
                <a:ln>
                  <a:noFill/>
                </a:ln>
                <a:solidFill>
                  <a:schemeClr val="tx1"/>
                </a:solidFill>
                <a:effectLst/>
                <a:latin typeface="Arial" panose="020B0604020202020204" pitchFamily="34" charset="0"/>
              </a:rPr>
              <a:t>few</a:t>
            </a:r>
            <a:r>
              <a:rPr kumimoji="0" lang="en-IL" altLang="en-IL" sz="1800" b="0" i="0" u="none" strike="noStrike" cap="none" normalizeH="0" baseline="0" dirty="0">
                <a:ln>
                  <a:noFill/>
                </a:ln>
                <a:solidFill>
                  <a:schemeClr val="tx1"/>
                </a:solidFill>
                <a:effectLst/>
                <a:latin typeface="Arial" panose="020B0604020202020204" pitchFamily="34" charset="0"/>
              </a:rPr>
              <a:t> babies who died after birth and had </a:t>
            </a:r>
            <a:r>
              <a:rPr kumimoji="0" lang="en-IL" altLang="en-IL" sz="1800" b="1" i="0" u="none" strike="noStrike" cap="none" normalizeH="0" baseline="0" dirty="0">
                <a:ln>
                  <a:noFill/>
                </a:ln>
                <a:solidFill>
                  <a:schemeClr val="tx1"/>
                </a:solidFill>
                <a:effectLst/>
                <a:latin typeface="Arial" panose="020B0604020202020204" pitchFamily="34" charset="0"/>
              </a:rPr>
              <a:t>low</a:t>
            </a:r>
            <a:r>
              <a:rPr kumimoji="0" lang="en-IL" altLang="en-IL" sz="1800" b="0" i="0" u="none" strike="noStrike" cap="none" normalizeH="0" baseline="0" dirty="0">
                <a:ln>
                  <a:noFill/>
                </a:ln>
                <a:solidFill>
                  <a:schemeClr val="tx1"/>
                </a:solidFill>
                <a:effectLst/>
                <a:latin typeface="Arial" panose="020B0604020202020204" pitchFamily="34" charset="0"/>
              </a:rPr>
              <a:t> Apgar 1 and 5 scores. To help the model learn from these rare but important cases, we used </a:t>
            </a:r>
            <a:r>
              <a:rPr kumimoji="0" lang="en-IL" altLang="en-IL" sz="1800" b="1" i="0" u="none" strike="noStrike" cap="none" normalizeH="0" baseline="0" dirty="0">
                <a:ln>
                  <a:noFill/>
                </a:ln>
                <a:solidFill>
                  <a:schemeClr val="tx1"/>
                </a:solidFill>
                <a:effectLst/>
                <a:latin typeface="Arial" panose="020B0604020202020204" pitchFamily="34" charset="0"/>
              </a:rPr>
              <a:t>SMOTE</a:t>
            </a:r>
            <a:r>
              <a:rPr kumimoji="0" lang="en-IL" altLang="en-IL" sz="1800" b="0" i="0" u="none" strike="noStrike" cap="none" normalizeH="0" baseline="0" dirty="0">
                <a:ln>
                  <a:noFill/>
                </a:ln>
                <a:solidFill>
                  <a:schemeClr val="tx1"/>
                </a:solidFill>
                <a:effectLst/>
                <a:latin typeface="Arial" panose="020B0604020202020204" pitchFamily="34" charset="0"/>
              </a:rPr>
              <a:t> to create extra examples during training. This helps the model better recognize when a newborn is at risk.</a:t>
            </a:r>
          </a:p>
        </p:txBody>
      </p:sp>
      <p:sp>
        <p:nvSpPr>
          <p:cNvPr id="13" name="TextBox 12">
            <a:extLst>
              <a:ext uri="{FF2B5EF4-FFF2-40B4-BE49-F238E27FC236}">
                <a16:creationId xmlns:a16="http://schemas.microsoft.com/office/drawing/2014/main" id="{FCCE9B52-FBF9-3709-E69F-3192C7A86494}"/>
              </a:ext>
            </a:extLst>
          </p:cNvPr>
          <p:cNvSpPr txBox="1"/>
          <p:nvPr/>
        </p:nvSpPr>
        <p:spPr>
          <a:xfrm>
            <a:off x="13935456" y="7693152"/>
            <a:ext cx="402336" cy="369332"/>
          </a:xfrm>
          <a:prstGeom prst="rect">
            <a:avLst/>
          </a:prstGeom>
          <a:noFill/>
        </p:spPr>
        <p:txBody>
          <a:bodyPr wrap="square" rtlCol="0">
            <a:spAutoFit/>
          </a:bodyPr>
          <a:lstStyle/>
          <a:p>
            <a:r>
              <a:rPr lang="en-US" dirty="0"/>
              <a:t>5</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49233" y="738307"/>
            <a:ext cx="5610106" cy="641152"/>
          </a:xfrm>
          <a:prstGeom prst="rect">
            <a:avLst/>
          </a:prstGeom>
          <a:noFill/>
          <a:ln/>
        </p:spPr>
        <p:txBody>
          <a:bodyPr wrap="none" lIns="0" tIns="0" rIns="0" bIns="0" rtlCol="0" anchor="t"/>
          <a:lstStyle/>
          <a:p>
            <a:pPr marL="0" indent="0" algn="l">
              <a:lnSpc>
                <a:spcPts val="5000"/>
              </a:lnSpc>
              <a:buNone/>
            </a:pPr>
            <a:r>
              <a:rPr lang="en-US" sz="4000" dirty="0">
                <a:solidFill>
                  <a:srgbClr val="051D3A"/>
                </a:solidFill>
                <a:latin typeface="Funnel Display" pitchFamily="34" charset="0"/>
                <a:ea typeface="Funnel Display" pitchFamily="34" charset="-122"/>
                <a:cs typeface="Funnel Display" pitchFamily="34" charset="-120"/>
              </a:rPr>
              <a:t>Data Cleaning Strategy</a:t>
            </a:r>
            <a:endParaRPr lang="en-US" sz="4000" dirty="0"/>
          </a:p>
        </p:txBody>
      </p:sp>
      <p:pic>
        <p:nvPicPr>
          <p:cNvPr id="4" name="Image 1" descr="preencoded.png"/>
          <p:cNvPicPr>
            <a:picLocks noChangeAspect="1"/>
          </p:cNvPicPr>
          <p:nvPr/>
        </p:nvPicPr>
        <p:blipFill>
          <a:blip r:embed="rId4"/>
          <a:stretch>
            <a:fillRect/>
          </a:stretch>
        </p:blipFill>
        <p:spPr>
          <a:xfrm>
            <a:off x="6225302" y="1706404"/>
            <a:ext cx="1089898" cy="1307902"/>
          </a:xfrm>
          <a:prstGeom prst="rect">
            <a:avLst/>
          </a:prstGeom>
        </p:spPr>
      </p:pic>
      <p:sp>
        <p:nvSpPr>
          <p:cNvPr id="5" name="Text 1"/>
          <p:cNvSpPr/>
          <p:nvPr/>
        </p:nvSpPr>
        <p:spPr>
          <a:xfrm>
            <a:off x="7533085" y="1924288"/>
            <a:ext cx="3486745" cy="320516"/>
          </a:xfrm>
          <a:prstGeom prst="rect">
            <a:avLst/>
          </a:prstGeom>
          <a:noFill/>
          <a:ln/>
        </p:spPr>
        <p:txBody>
          <a:bodyPr wrap="none" lIns="0" tIns="0" rIns="0" bIns="0" rtlCol="0" anchor="t"/>
          <a:lstStyle/>
          <a:p>
            <a:pPr marL="0" indent="0" algn="l">
              <a:lnSpc>
                <a:spcPts val="2500"/>
              </a:lnSpc>
              <a:buNone/>
            </a:pPr>
            <a:r>
              <a:rPr lang="en-US" sz="2000" dirty="0">
                <a:solidFill>
                  <a:srgbClr val="2B3541"/>
                </a:solidFill>
                <a:latin typeface="Funnel Display" pitchFamily="34" charset="0"/>
                <a:ea typeface="Funnel Display" pitchFamily="34" charset="-122"/>
                <a:cs typeface="Funnel Display" pitchFamily="34" charset="-120"/>
              </a:rPr>
              <a:t>Remove Incomplete Records</a:t>
            </a:r>
            <a:endParaRPr lang="en-US" sz="2000" dirty="0"/>
          </a:p>
        </p:txBody>
      </p:sp>
      <p:sp>
        <p:nvSpPr>
          <p:cNvPr id="6" name="Text 2"/>
          <p:cNvSpPr/>
          <p:nvPr/>
        </p:nvSpPr>
        <p:spPr>
          <a:xfrm>
            <a:off x="7557016" y="2375535"/>
            <a:ext cx="6310551" cy="348734"/>
          </a:xfrm>
          <a:prstGeom prst="rect">
            <a:avLst/>
          </a:prstGeom>
          <a:noFill/>
          <a:ln/>
        </p:spPr>
        <p:txBody>
          <a:bodyPr wrap="none" lIns="0" tIns="0" rIns="0" bIns="0" rtlCol="0" anchor="t"/>
          <a:lstStyle/>
          <a:p>
            <a:pPr marL="0" indent="0" algn="l">
              <a:lnSpc>
                <a:spcPts val="2700"/>
              </a:lnSpc>
              <a:buNone/>
            </a:pPr>
            <a:r>
              <a:rPr lang="en-US" sz="1700" dirty="0">
                <a:solidFill>
                  <a:srgbClr val="2B3541"/>
                </a:solidFill>
                <a:latin typeface="Funnel Sans" pitchFamily="34" charset="0"/>
                <a:ea typeface="Funnel Sans" pitchFamily="34" charset="-122"/>
                <a:cs typeface="Funnel Sans" pitchFamily="34" charset="-120"/>
              </a:rPr>
              <a:t>Used dropna() to select only rows with complete numerical data.</a:t>
            </a:r>
            <a:endParaRPr lang="en-US" sz="1700" dirty="0"/>
          </a:p>
        </p:txBody>
      </p:sp>
      <p:pic>
        <p:nvPicPr>
          <p:cNvPr id="7" name="Image 2" descr="preencoded.png"/>
          <p:cNvPicPr>
            <a:picLocks noChangeAspect="1"/>
          </p:cNvPicPr>
          <p:nvPr/>
        </p:nvPicPr>
        <p:blipFill>
          <a:blip r:embed="rId5"/>
          <a:stretch>
            <a:fillRect/>
          </a:stretch>
        </p:blipFill>
        <p:spPr>
          <a:xfrm>
            <a:off x="6225302" y="3014305"/>
            <a:ext cx="1089898" cy="1584484"/>
          </a:xfrm>
          <a:prstGeom prst="rect">
            <a:avLst/>
          </a:prstGeom>
        </p:spPr>
      </p:pic>
      <p:sp>
        <p:nvSpPr>
          <p:cNvPr id="8" name="Text 3"/>
          <p:cNvSpPr/>
          <p:nvPr/>
        </p:nvSpPr>
        <p:spPr>
          <a:xfrm>
            <a:off x="7533085" y="3232190"/>
            <a:ext cx="2564487" cy="320516"/>
          </a:xfrm>
          <a:prstGeom prst="rect">
            <a:avLst/>
          </a:prstGeom>
          <a:noFill/>
          <a:ln/>
        </p:spPr>
        <p:txBody>
          <a:bodyPr wrap="none" lIns="0" tIns="0" rIns="0" bIns="0" rtlCol="0" anchor="t"/>
          <a:lstStyle/>
          <a:p>
            <a:pPr marL="0" indent="0" algn="l">
              <a:lnSpc>
                <a:spcPts val="2500"/>
              </a:lnSpc>
              <a:buNone/>
            </a:pPr>
            <a:r>
              <a:rPr lang="en-US" sz="2000" dirty="0">
                <a:solidFill>
                  <a:srgbClr val="2B3541"/>
                </a:solidFill>
                <a:latin typeface="Funnel Display" pitchFamily="34" charset="0"/>
                <a:ea typeface="Funnel Display" pitchFamily="34" charset="-122"/>
                <a:cs typeface="Funnel Display" pitchFamily="34" charset="-120"/>
              </a:rPr>
              <a:t>Eliminate Outliers</a:t>
            </a:r>
            <a:endParaRPr lang="en-US" sz="2000" dirty="0"/>
          </a:p>
        </p:txBody>
      </p:sp>
      <p:sp>
        <p:nvSpPr>
          <p:cNvPr id="9" name="Text 4"/>
          <p:cNvSpPr/>
          <p:nvPr/>
        </p:nvSpPr>
        <p:spPr>
          <a:xfrm>
            <a:off x="7557016" y="3683437"/>
            <a:ext cx="6310551" cy="697468"/>
          </a:xfrm>
          <a:prstGeom prst="rect">
            <a:avLst/>
          </a:prstGeom>
          <a:noFill/>
          <a:ln/>
        </p:spPr>
        <p:txBody>
          <a:bodyPr wrap="square" lIns="0" tIns="0" rIns="0" bIns="0" rtlCol="0" anchor="t"/>
          <a:lstStyle/>
          <a:p>
            <a:pPr marL="0" indent="0" algn="l">
              <a:lnSpc>
                <a:spcPts val="2700"/>
              </a:lnSpc>
              <a:buNone/>
            </a:pPr>
            <a:r>
              <a:rPr lang="en-US" sz="1700" dirty="0">
                <a:solidFill>
                  <a:srgbClr val="2B3541"/>
                </a:solidFill>
                <a:latin typeface="Funnel Sans" pitchFamily="34" charset="0"/>
                <a:ea typeface="Funnel Sans" pitchFamily="34" charset="-122"/>
                <a:cs typeface="Funnel Sans" pitchFamily="34" charset="-120"/>
              </a:rPr>
              <a:t>Applied Isolation Forest algorithm to detect and remove statistical anomalies.</a:t>
            </a:r>
            <a:endParaRPr lang="en-US" sz="1700" dirty="0"/>
          </a:p>
        </p:txBody>
      </p:sp>
      <p:pic>
        <p:nvPicPr>
          <p:cNvPr id="10" name="Image 3" descr="preencoded.png"/>
          <p:cNvPicPr>
            <a:picLocks noChangeAspect="1"/>
          </p:cNvPicPr>
          <p:nvPr/>
        </p:nvPicPr>
        <p:blipFill>
          <a:blip r:embed="rId6"/>
          <a:stretch>
            <a:fillRect/>
          </a:stretch>
        </p:blipFill>
        <p:spPr>
          <a:xfrm>
            <a:off x="6225302" y="4598789"/>
            <a:ext cx="1089898" cy="1584484"/>
          </a:xfrm>
          <a:prstGeom prst="rect">
            <a:avLst/>
          </a:prstGeom>
        </p:spPr>
      </p:pic>
      <p:sp>
        <p:nvSpPr>
          <p:cNvPr id="11" name="Text 5"/>
          <p:cNvSpPr/>
          <p:nvPr/>
        </p:nvSpPr>
        <p:spPr>
          <a:xfrm>
            <a:off x="7533085" y="4816673"/>
            <a:ext cx="2833449" cy="320516"/>
          </a:xfrm>
          <a:prstGeom prst="rect">
            <a:avLst/>
          </a:prstGeom>
          <a:noFill/>
          <a:ln/>
        </p:spPr>
        <p:txBody>
          <a:bodyPr wrap="none" lIns="0" tIns="0" rIns="0" bIns="0" rtlCol="0" anchor="t"/>
          <a:lstStyle/>
          <a:p>
            <a:pPr marL="0" indent="0" algn="l">
              <a:lnSpc>
                <a:spcPts val="2500"/>
              </a:lnSpc>
              <a:buNone/>
            </a:pPr>
            <a:r>
              <a:rPr lang="en-US" sz="2000" dirty="0">
                <a:solidFill>
                  <a:srgbClr val="2B3541"/>
                </a:solidFill>
                <a:latin typeface="Funnel Display" pitchFamily="34" charset="0"/>
                <a:ea typeface="Funnel Display" pitchFamily="34" charset="-122"/>
                <a:cs typeface="Funnel Display" pitchFamily="34" charset="-120"/>
              </a:rPr>
              <a:t>Replace Missing Values</a:t>
            </a:r>
            <a:endParaRPr lang="en-US" sz="2000" dirty="0"/>
          </a:p>
        </p:txBody>
      </p:sp>
      <p:sp>
        <p:nvSpPr>
          <p:cNvPr id="12" name="Text 6"/>
          <p:cNvSpPr/>
          <p:nvPr/>
        </p:nvSpPr>
        <p:spPr>
          <a:xfrm>
            <a:off x="7557016" y="5267920"/>
            <a:ext cx="6310551" cy="697468"/>
          </a:xfrm>
          <a:prstGeom prst="rect">
            <a:avLst/>
          </a:prstGeom>
          <a:noFill/>
          <a:ln/>
        </p:spPr>
        <p:txBody>
          <a:bodyPr wrap="square" lIns="0" tIns="0" rIns="0" bIns="0" rtlCol="0" anchor="t"/>
          <a:lstStyle/>
          <a:p>
            <a:pPr marL="0" indent="0" algn="l">
              <a:lnSpc>
                <a:spcPts val="2700"/>
              </a:lnSpc>
              <a:buNone/>
            </a:pPr>
            <a:r>
              <a:rPr lang="en-US" sz="1700" dirty="0">
                <a:solidFill>
                  <a:srgbClr val="2B3541"/>
                </a:solidFill>
                <a:latin typeface="Funnel Sans" pitchFamily="34" charset="0"/>
                <a:ea typeface="Funnel Sans" pitchFamily="34" charset="-122"/>
                <a:cs typeface="Funnel Sans" pitchFamily="34" charset="-120"/>
              </a:rPr>
              <a:t>Substituted remaining undefined values with placeholders like -1.</a:t>
            </a:r>
            <a:endParaRPr lang="en-US" sz="1700" dirty="0"/>
          </a:p>
        </p:txBody>
      </p:sp>
      <p:sp>
        <p:nvSpPr>
          <p:cNvPr id="16" name="Rectangle 15">
            <a:extLst>
              <a:ext uri="{FF2B5EF4-FFF2-40B4-BE49-F238E27FC236}">
                <a16:creationId xmlns:a16="http://schemas.microsoft.com/office/drawing/2014/main" id="{8BA46E9B-4959-AC5D-3C95-0AA6B594E498}"/>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0914F060-2ABE-63A0-31D7-82FA4175592C}"/>
              </a:ext>
            </a:extLst>
          </p:cNvPr>
          <p:cNvSpPr txBox="1"/>
          <p:nvPr/>
        </p:nvSpPr>
        <p:spPr>
          <a:xfrm>
            <a:off x="13935456" y="7705344"/>
            <a:ext cx="402336" cy="369332"/>
          </a:xfrm>
          <a:prstGeom prst="rect">
            <a:avLst/>
          </a:prstGeom>
          <a:noFill/>
        </p:spPr>
        <p:txBody>
          <a:bodyPr wrap="square" rtlCol="0">
            <a:spAutoFit/>
          </a:bodyPr>
          <a:lstStyle/>
          <a:p>
            <a:r>
              <a:rPr lang="en-US" dirty="0"/>
              <a:t>6</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5773354" y="178831"/>
            <a:ext cx="8348187" cy="1337548"/>
          </a:xfrm>
          <a:prstGeom prst="rect">
            <a:avLst/>
          </a:prstGeom>
          <a:noFill/>
          <a:ln/>
        </p:spPr>
        <p:txBody>
          <a:bodyPr wrap="square" lIns="0" tIns="0" rIns="0" bIns="0" rtlCol="0" anchor="t"/>
          <a:lstStyle/>
          <a:p>
            <a:pPr marL="0" indent="0" algn="l">
              <a:lnSpc>
                <a:spcPts val="5250"/>
              </a:lnSpc>
              <a:buNone/>
            </a:pPr>
            <a:r>
              <a:rPr lang="en-US" sz="4200" dirty="0">
                <a:solidFill>
                  <a:srgbClr val="051D3A"/>
                </a:solidFill>
                <a:latin typeface="Funnel Display" pitchFamily="34" charset="0"/>
                <a:ea typeface="Funnel Display" pitchFamily="34" charset="-122"/>
                <a:cs typeface="Funnel Display" pitchFamily="34" charset="-120"/>
              </a:rPr>
              <a:t>SMOTE: Balancing Rare Medical Cases</a:t>
            </a:r>
            <a:endParaRPr lang="en-US" sz="4200" dirty="0"/>
          </a:p>
        </p:txBody>
      </p:sp>
      <p:sp>
        <p:nvSpPr>
          <p:cNvPr id="4" name="Shape 1"/>
          <p:cNvSpPr/>
          <p:nvPr/>
        </p:nvSpPr>
        <p:spPr>
          <a:xfrm>
            <a:off x="6282214" y="3039666"/>
            <a:ext cx="227290" cy="1364218"/>
          </a:xfrm>
          <a:prstGeom prst="roundRect">
            <a:avLst>
              <a:gd name="adj" fmla="val 42017"/>
            </a:avLst>
          </a:prstGeom>
          <a:solidFill>
            <a:srgbClr val="FAF5EB"/>
          </a:solidFill>
          <a:ln w="7620">
            <a:solidFill>
              <a:srgbClr val="D5CDBE"/>
            </a:solidFill>
            <a:prstDash val="solid"/>
          </a:ln>
        </p:spPr>
        <p:txBody>
          <a:bodyPr/>
          <a:lstStyle/>
          <a:p>
            <a:endParaRPr lang="en-IL"/>
          </a:p>
        </p:txBody>
      </p:sp>
      <p:sp>
        <p:nvSpPr>
          <p:cNvPr id="5" name="Text 2"/>
          <p:cNvSpPr/>
          <p:nvPr/>
        </p:nvSpPr>
        <p:spPr>
          <a:xfrm>
            <a:off x="6736794" y="3266957"/>
            <a:ext cx="2799040" cy="334328"/>
          </a:xfrm>
          <a:prstGeom prst="rect">
            <a:avLst/>
          </a:prstGeom>
          <a:noFill/>
          <a:ln/>
        </p:spPr>
        <p:txBody>
          <a:bodyPr wrap="none" lIns="0" tIns="0" rIns="0" bIns="0" rtlCol="0" anchor="t"/>
          <a:lstStyle/>
          <a:p>
            <a:pPr marL="0" indent="0" algn="l">
              <a:lnSpc>
                <a:spcPts val="2600"/>
              </a:lnSpc>
              <a:buNone/>
            </a:pPr>
            <a:r>
              <a:rPr lang="en-US" sz="2100" dirty="0">
                <a:solidFill>
                  <a:srgbClr val="2B3541"/>
                </a:solidFill>
                <a:latin typeface="Funnel Display" pitchFamily="34" charset="0"/>
                <a:ea typeface="Funnel Display" pitchFamily="34" charset="-122"/>
                <a:cs typeface="Funnel Display" pitchFamily="34" charset="-120"/>
              </a:rPr>
              <a:t>Identify Minority Class</a:t>
            </a:r>
            <a:endParaRPr lang="en-US" sz="2100" dirty="0"/>
          </a:p>
        </p:txBody>
      </p:sp>
      <p:sp>
        <p:nvSpPr>
          <p:cNvPr id="6" name="Text 3"/>
          <p:cNvSpPr/>
          <p:nvPr/>
        </p:nvSpPr>
        <p:spPr>
          <a:xfrm>
            <a:off x="6736794" y="3737611"/>
            <a:ext cx="7097792" cy="363855"/>
          </a:xfrm>
          <a:prstGeom prst="rect">
            <a:avLst/>
          </a:prstGeom>
          <a:noFill/>
          <a:ln/>
        </p:spPr>
        <p:txBody>
          <a:bodyPr wrap="none" lIns="0" tIns="0" rIns="0" bIns="0" rtlCol="0" anchor="t"/>
          <a:lstStyle/>
          <a:p>
            <a:r>
              <a:rPr lang="en-US" sz="1600" dirty="0"/>
              <a:t>Find all rare cases ( low Apgar scores)</a:t>
            </a:r>
            <a:endParaRPr lang="en-IL" sz="1600" dirty="0"/>
          </a:p>
        </p:txBody>
      </p:sp>
      <p:sp>
        <p:nvSpPr>
          <p:cNvPr id="7" name="Shape 4"/>
          <p:cNvSpPr/>
          <p:nvPr/>
        </p:nvSpPr>
        <p:spPr>
          <a:xfrm>
            <a:off x="6623209" y="4574382"/>
            <a:ext cx="227290" cy="1652945"/>
          </a:xfrm>
          <a:prstGeom prst="roundRect">
            <a:avLst>
              <a:gd name="adj" fmla="val 42017"/>
            </a:avLst>
          </a:prstGeom>
          <a:solidFill>
            <a:srgbClr val="FAF5EB"/>
          </a:solidFill>
          <a:ln w="7620">
            <a:solidFill>
              <a:srgbClr val="D5CDBE"/>
            </a:solidFill>
            <a:prstDash val="solid"/>
          </a:ln>
        </p:spPr>
        <p:txBody>
          <a:bodyPr/>
          <a:lstStyle/>
          <a:p>
            <a:endParaRPr lang="en-IL"/>
          </a:p>
        </p:txBody>
      </p:sp>
      <p:sp>
        <p:nvSpPr>
          <p:cNvPr id="8" name="Text 5"/>
          <p:cNvSpPr/>
          <p:nvPr/>
        </p:nvSpPr>
        <p:spPr>
          <a:xfrm>
            <a:off x="7077789" y="4801672"/>
            <a:ext cx="2987993" cy="334328"/>
          </a:xfrm>
          <a:prstGeom prst="rect">
            <a:avLst/>
          </a:prstGeom>
          <a:noFill/>
          <a:ln/>
        </p:spPr>
        <p:txBody>
          <a:bodyPr wrap="none" lIns="0" tIns="0" rIns="0" bIns="0" rtlCol="0" anchor="t"/>
          <a:lstStyle/>
          <a:p>
            <a:pPr marL="0" indent="0" algn="l">
              <a:lnSpc>
                <a:spcPts val="2600"/>
              </a:lnSpc>
              <a:buNone/>
            </a:pPr>
            <a:r>
              <a:rPr lang="en-US" sz="2100" dirty="0">
                <a:solidFill>
                  <a:srgbClr val="2B3541"/>
                </a:solidFill>
                <a:latin typeface="Funnel Display" pitchFamily="34" charset="0"/>
                <a:ea typeface="Funnel Display" pitchFamily="34" charset="-122"/>
                <a:cs typeface="Funnel Display" pitchFamily="34" charset="-120"/>
              </a:rPr>
              <a:t>Find Nearest Neighbors</a:t>
            </a:r>
            <a:endParaRPr lang="en-US" sz="2100" dirty="0"/>
          </a:p>
        </p:txBody>
      </p:sp>
      <p:sp>
        <p:nvSpPr>
          <p:cNvPr id="9" name="Text 6"/>
          <p:cNvSpPr/>
          <p:nvPr/>
        </p:nvSpPr>
        <p:spPr>
          <a:xfrm>
            <a:off x="7077789" y="5272326"/>
            <a:ext cx="6756797" cy="727710"/>
          </a:xfrm>
          <a:prstGeom prst="rect">
            <a:avLst/>
          </a:prstGeom>
          <a:noFill/>
          <a:ln/>
        </p:spPr>
        <p:txBody>
          <a:bodyPr wrap="square" lIns="0" tIns="0" rIns="0" bIns="0" rtlCol="0" anchor="t"/>
          <a:lstStyle/>
          <a:p>
            <a:pPr marL="0" indent="0" algn="l">
              <a:lnSpc>
                <a:spcPts val="2850"/>
              </a:lnSpc>
              <a:buNone/>
            </a:pPr>
            <a:r>
              <a:rPr lang="en-US" sz="1750" dirty="0">
                <a:solidFill>
                  <a:srgbClr val="2B3541"/>
                </a:solidFill>
                <a:latin typeface="Funnel Sans" pitchFamily="34" charset="0"/>
                <a:ea typeface="Funnel Sans" pitchFamily="34" charset="-122"/>
                <a:cs typeface="Funnel Sans" pitchFamily="34" charset="-120"/>
              </a:rPr>
              <a:t>For each minority point, identify k nearest neighbors from the same class.</a:t>
            </a:r>
            <a:endParaRPr lang="en-US" sz="1750" dirty="0"/>
          </a:p>
        </p:txBody>
      </p:sp>
      <p:sp>
        <p:nvSpPr>
          <p:cNvPr id="10" name="Shape 7"/>
          <p:cNvSpPr/>
          <p:nvPr/>
        </p:nvSpPr>
        <p:spPr>
          <a:xfrm>
            <a:off x="6964323" y="6397824"/>
            <a:ext cx="227290" cy="1652945"/>
          </a:xfrm>
          <a:prstGeom prst="roundRect">
            <a:avLst>
              <a:gd name="adj" fmla="val 42017"/>
            </a:avLst>
          </a:prstGeom>
          <a:solidFill>
            <a:srgbClr val="FAF5EB"/>
          </a:solidFill>
          <a:ln w="7620">
            <a:solidFill>
              <a:srgbClr val="D5CDBE"/>
            </a:solidFill>
            <a:prstDash val="solid"/>
          </a:ln>
        </p:spPr>
        <p:txBody>
          <a:bodyPr/>
          <a:lstStyle/>
          <a:p>
            <a:endParaRPr lang="en-IL"/>
          </a:p>
        </p:txBody>
      </p:sp>
      <p:sp>
        <p:nvSpPr>
          <p:cNvPr id="11" name="Text 8"/>
          <p:cNvSpPr/>
          <p:nvPr/>
        </p:nvSpPr>
        <p:spPr>
          <a:xfrm>
            <a:off x="7418903" y="6625114"/>
            <a:ext cx="3587472" cy="334328"/>
          </a:xfrm>
          <a:prstGeom prst="rect">
            <a:avLst/>
          </a:prstGeom>
          <a:noFill/>
          <a:ln/>
        </p:spPr>
        <p:txBody>
          <a:bodyPr wrap="none" lIns="0" tIns="0" rIns="0" bIns="0" rtlCol="0" anchor="t"/>
          <a:lstStyle/>
          <a:p>
            <a:pPr marL="0" indent="0" algn="l">
              <a:lnSpc>
                <a:spcPts val="2600"/>
              </a:lnSpc>
              <a:buNone/>
            </a:pPr>
            <a:r>
              <a:rPr lang="en-US" sz="2100" dirty="0">
                <a:solidFill>
                  <a:srgbClr val="2B3541"/>
                </a:solidFill>
                <a:latin typeface="Funnel Display" pitchFamily="34" charset="0"/>
                <a:ea typeface="Funnel Display" pitchFamily="34" charset="-122"/>
                <a:cs typeface="Funnel Display" pitchFamily="34" charset="-120"/>
              </a:rPr>
              <a:t>Generate Synthetic Samples</a:t>
            </a:r>
            <a:endParaRPr lang="en-US" sz="2100" dirty="0"/>
          </a:p>
        </p:txBody>
      </p:sp>
      <p:sp>
        <p:nvSpPr>
          <p:cNvPr id="12" name="Text 9"/>
          <p:cNvSpPr/>
          <p:nvPr/>
        </p:nvSpPr>
        <p:spPr>
          <a:xfrm>
            <a:off x="7418903" y="7095769"/>
            <a:ext cx="6415683" cy="727710"/>
          </a:xfrm>
          <a:prstGeom prst="rect">
            <a:avLst/>
          </a:prstGeom>
          <a:noFill/>
          <a:ln/>
        </p:spPr>
        <p:txBody>
          <a:bodyPr wrap="square" lIns="0" tIns="0" rIns="0" bIns="0" rtlCol="0" anchor="t"/>
          <a:lstStyle/>
          <a:p>
            <a:pPr marL="0" indent="0" algn="l">
              <a:lnSpc>
                <a:spcPts val="2850"/>
              </a:lnSpc>
              <a:buNone/>
            </a:pPr>
            <a:r>
              <a:rPr lang="en-US" sz="1750" dirty="0">
                <a:solidFill>
                  <a:srgbClr val="2B3541"/>
                </a:solidFill>
                <a:latin typeface="Funnel Sans" pitchFamily="34" charset="0"/>
                <a:ea typeface="Funnel Sans" pitchFamily="34" charset="-122"/>
                <a:cs typeface="Funnel Sans" pitchFamily="34" charset="-120"/>
              </a:rPr>
              <a:t>Create new examples along the line between points using random interpolation.</a:t>
            </a:r>
            <a:endParaRPr lang="en-US" sz="1750" dirty="0"/>
          </a:p>
        </p:txBody>
      </p:sp>
      <p:sp>
        <p:nvSpPr>
          <p:cNvPr id="13" name="Rectangle 12">
            <a:extLst>
              <a:ext uri="{FF2B5EF4-FFF2-40B4-BE49-F238E27FC236}">
                <a16:creationId xmlns:a16="http://schemas.microsoft.com/office/drawing/2014/main" id="{14986536-493E-35B2-451A-F1D6F93A4C73}"/>
              </a:ext>
            </a:extLst>
          </p:cNvPr>
          <p:cNvSpPr/>
          <p:nvPr/>
        </p:nvSpPr>
        <p:spPr>
          <a:xfrm>
            <a:off x="11643467" y="7558326"/>
            <a:ext cx="2865748" cy="561105"/>
          </a:xfrm>
          <a:prstGeom prst="rect">
            <a:avLst/>
          </a:prstGeom>
          <a:solidFill>
            <a:srgbClr val="FAF5EB"/>
          </a:solidFill>
          <a:ln>
            <a:solidFill>
              <a:srgbClr val="FAF5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TextBox 14">
            <a:extLst>
              <a:ext uri="{FF2B5EF4-FFF2-40B4-BE49-F238E27FC236}">
                <a16:creationId xmlns:a16="http://schemas.microsoft.com/office/drawing/2014/main" id="{48E7A28D-31BA-4385-8696-81F517F7A10F}"/>
              </a:ext>
            </a:extLst>
          </p:cNvPr>
          <p:cNvSpPr txBox="1"/>
          <p:nvPr/>
        </p:nvSpPr>
        <p:spPr>
          <a:xfrm>
            <a:off x="6088829" y="1285161"/>
            <a:ext cx="7315200" cy="1477328"/>
          </a:xfrm>
          <a:prstGeom prst="rect">
            <a:avLst/>
          </a:prstGeom>
          <a:noFill/>
        </p:spPr>
        <p:txBody>
          <a:bodyPr wrap="square">
            <a:spAutoFit/>
          </a:bodyPr>
          <a:lstStyle/>
          <a:p>
            <a:pPr>
              <a:buNone/>
            </a:pPr>
            <a:endParaRPr lang="en-US" b="1" dirty="0"/>
          </a:p>
          <a:p>
            <a:r>
              <a:rPr lang="en-US" b="1" dirty="0"/>
              <a:t>What is SMOTE?</a:t>
            </a:r>
            <a:br>
              <a:rPr lang="en-US" dirty="0"/>
            </a:br>
            <a:r>
              <a:rPr lang="en-US" dirty="0"/>
              <a:t>SMOTE (Synthetic Minority Over-sampling Technique) helps balance datasets by creating new, synthetic examples of rare cases, so that machine learning models can better learn to detect them.</a:t>
            </a:r>
          </a:p>
        </p:txBody>
      </p:sp>
      <p:sp>
        <p:nvSpPr>
          <p:cNvPr id="14" name="TextBox 13">
            <a:extLst>
              <a:ext uri="{FF2B5EF4-FFF2-40B4-BE49-F238E27FC236}">
                <a16:creationId xmlns:a16="http://schemas.microsoft.com/office/drawing/2014/main" id="{A1C30B6A-1ECA-F797-D1DD-D62021C37797}"/>
              </a:ext>
            </a:extLst>
          </p:cNvPr>
          <p:cNvSpPr txBox="1"/>
          <p:nvPr/>
        </p:nvSpPr>
        <p:spPr>
          <a:xfrm>
            <a:off x="13935456" y="7693152"/>
            <a:ext cx="402336" cy="369332"/>
          </a:xfrm>
          <a:prstGeom prst="rect">
            <a:avLst/>
          </a:prstGeom>
          <a:noFill/>
        </p:spPr>
        <p:txBody>
          <a:bodyPr wrap="square" rtlCol="0">
            <a:spAutoFit/>
          </a:bodyPr>
          <a:lstStyle/>
          <a:p>
            <a:r>
              <a:rPr lang="en-US" dirty="0"/>
              <a:t>7</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644604" y="641509"/>
            <a:ext cx="7854791" cy="1083469"/>
          </a:xfrm>
          <a:prstGeom prst="rect">
            <a:avLst/>
          </a:prstGeom>
          <a:noFill/>
          <a:ln/>
        </p:spPr>
        <p:txBody>
          <a:bodyPr wrap="square" lIns="0" tIns="0" rIns="0" bIns="0" rtlCol="0" anchor="t"/>
          <a:lstStyle/>
          <a:p>
            <a:pPr marL="0" indent="0" algn="l">
              <a:lnSpc>
                <a:spcPts val="4250"/>
              </a:lnSpc>
              <a:buNone/>
            </a:pPr>
            <a:r>
              <a:rPr lang="en-US" sz="3400" dirty="0">
                <a:solidFill>
                  <a:srgbClr val="051D3A"/>
                </a:solidFill>
                <a:latin typeface="Funnel Display" pitchFamily="34" charset="0"/>
                <a:ea typeface="Funnel Display" pitchFamily="34" charset="-122"/>
                <a:cs typeface="Funnel Display" pitchFamily="34" charset="-120"/>
              </a:rPr>
              <a:t>Dangers with SMOTE with Clinical Data</a:t>
            </a:r>
            <a:endParaRPr lang="en-US" sz="3400" dirty="0"/>
          </a:p>
        </p:txBody>
      </p:sp>
      <p:sp>
        <p:nvSpPr>
          <p:cNvPr id="4" name="Text 1"/>
          <p:cNvSpPr/>
          <p:nvPr/>
        </p:nvSpPr>
        <p:spPr>
          <a:xfrm>
            <a:off x="644604" y="2185273"/>
            <a:ext cx="3160990" cy="270867"/>
          </a:xfrm>
          <a:prstGeom prst="rect">
            <a:avLst/>
          </a:prstGeom>
          <a:noFill/>
          <a:ln/>
        </p:spPr>
        <p:txBody>
          <a:bodyPr wrap="none" lIns="0" tIns="0" rIns="0" bIns="0" rtlCol="0" anchor="t"/>
          <a:lstStyle/>
          <a:p>
            <a:pPr marL="0" indent="0" algn="l">
              <a:lnSpc>
                <a:spcPts val="2100"/>
              </a:lnSpc>
              <a:buNone/>
            </a:pPr>
            <a:r>
              <a:rPr lang="en-US" sz="1700" dirty="0">
                <a:solidFill>
                  <a:srgbClr val="051D3A"/>
                </a:solidFill>
                <a:latin typeface="Funnel Display" pitchFamily="34" charset="0"/>
                <a:ea typeface="Funnel Display" pitchFamily="34" charset="-122"/>
                <a:cs typeface="Funnel Display" pitchFamily="34" charset="-120"/>
              </a:rPr>
              <a:t>Generating unrealistic samples</a:t>
            </a:r>
            <a:endParaRPr lang="en-US" sz="1700" dirty="0"/>
          </a:p>
        </p:txBody>
      </p:sp>
      <p:sp>
        <p:nvSpPr>
          <p:cNvPr id="5" name="Text 2"/>
          <p:cNvSpPr/>
          <p:nvPr/>
        </p:nvSpPr>
        <p:spPr>
          <a:xfrm>
            <a:off x="644604" y="2640211"/>
            <a:ext cx="3702725" cy="1178719"/>
          </a:xfrm>
          <a:prstGeom prst="rect">
            <a:avLst/>
          </a:prstGeom>
          <a:noFill/>
          <a:ln/>
        </p:spPr>
        <p:txBody>
          <a:bodyPr wrap="square" lIns="0" tIns="0" rIns="0" bIns="0" rtlCol="0" anchor="t"/>
          <a:lstStyle/>
          <a:p>
            <a:pPr marL="0" indent="0" algn="l">
              <a:lnSpc>
                <a:spcPts val="2300"/>
              </a:lnSpc>
              <a:buNone/>
            </a:pPr>
            <a:r>
              <a:rPr lang="en-US" sz="1450" dirty="0">
                <a:solidFill>
                  <a:srgbClr val="2B3541"/>
                </a:solidFill>
                <a:latin typeface="Funnel Sans" pitchFamily="34" charset="0"/>
                <a:ea typeface="Funnel Sans" pitchFamily="34" charset="-122"/>
                <a:cs typeface="Funnel Sans" pitchFamily="34" charset="-120"/>
              </a:rPr>
              <a:t>SMOTE can create synthetic clinical records that do not represent plausible patient data or biological reality, leading to models learning from non-existent conditions.</a:t>
            </a:r>
            <a:endParaRPr lang="en-US" sz="1450" dirty="0"/>
          </a:p>
        </p:txBody>
      </p:sp>
      <p:sp>
        <p:nvSpPr>
          <p:cNvPr id="6" name="Text 3"/>
          <p:cNvSpPr/>
          <p:nvPr/>
        </p:nvSpPr>
        <p:spPr>
          <a:xfrm>
            <a:off x="4804291" y="2185273"/>
            <a:ext cx="2166818" cy="270867"/>
          </a:xfrm>
          <a:prstGeom prst="rect">
            <a:avLst/>
          </a:prstGeom>
          <a:noFill/>
          <a:ln/>
        </p:spPr>
        <p:txBody>
          <a:bodyPr wrap="none" lIns="0" tIns="0" rIns="0" bIns="0" rtlCol="0" anchor="t"/>
          <a:lstStyle/>
          <a:p>
            <a:pPr marL="0" indent="0" algn="l">
              <a:lnSpc>
                <a:spcPts val="2100"/>
              </a:lnSpc>
              <a:buNone/>
            </a:pPr>
            <a:r>
              <a:rPr lang="en-US" sz="1700" dirty="0">
                <a:solidFill>
                  <a:srgbClr val="051D3A"/>
                </a:solidFill>
                <a:latin typeface="Funnel Display" pitchFamily="34" charset="0"/>
                <a:ea typeface="Funnel Display" pitchFamily="34" charset="-122"/>
                <a:cs typeface="Funnel Display" pitchFamily="34" charset="-120"/>
              </a:rPr>
              <a:t>Exacerbating noise</a:t>
            </a:r>
            <a:endParaRPr lang="en-US" sz="1700" dirty="0"/>
          </a:p>
        </p:txBody>
      </p:sp>
      <p:sp>
        <p:nvSpPr>
          <p:cNvPr id="7" name="Text 4"/>
          <p:cNvSpPr/>
          <p:nvPr/>
        </p:nvSpPr>
        <p:spPr>
          <a:xfrm>
            <a:off x="4804291" y="2640211"/>
            <a:ext cx="3702725" cy="884039"/>
          </a:xfrm>
          <a:prstGeom prst="rect">
            <a:avLst/>
          </a:prstGeom>
          <a:noFill/>
          <a:ln/>
        </p:spPr>
        <p:txBody>
          <a:bodyPr wrap="square" lIns="0" tIns="0" rIns="0" bIns="0" rtlCol="0" anchor="t"/>
          <a:lstStyle/>
          <a:p>
            <a:pPr marL="0" indent="0" algn="l">
              <a:lnSpc>
                <a:spcPts val="2300"/>
              </a:lnSpc>
              <a:buNone/>
            </a:pPr>
            <a:r>
              <a:rPr lang="en-US" sz="1450" dirty="0">
                <a:solidFill>
                  <a:srgbClr val="2B3541"/>
                </a:solidFill>
                <a:latin typeface="Funnel Sans" pitchFamily="34" charset="0"/>
                <a:ea typeface="Funnel Sans" pitchFamily="34" charset="-122"/>
                <a:cs typeface="Funnel Sans" pitchFamily="34" charset="-120"/>
              </a:rPr>
              <a:t>If the minority class is noisy, SMOTE will propagate and amplify this noise, resulting in a less robust model.</a:t>
            </a:r>
            <a:endParaRPr lang="en-US" sz="1450" dirty="0"/>
          </a:p>
        </p:txBody>
      </p:sp>
      <p:sp>
        <p:nvSpPr>
          <p:cNvPr id="8" name="Text 5"/>
          <p:cNvSpPr/>
          <p:nvPr/>
        </p:nvSpPr>
        <p:spPr>
          <a:xfrm>
            <a:off x="644604" y="4375904"/>
            <a:ext cx="2858810" cy="270867"/>
          </a:xfrm>
          <a:prstGeom prst="rect">
            <a:avLst/>
          </a:prstGeom>
          <a:noFill/>
          <a:ln/>
        </p:spPr>
        <p:txBody>
          <a:bodyPr wrap="none" lIns="0" tIns="0" rIns="0" bIns="0" rtlCol="0" anchor="t"/>
          <a:lstStyle/>
          <a:p>
            <a:pPr marL="0" indent="0" algn="l">
              <a:lnSpc>
                <a:spcPts val="2100"/>
              </a:lnSpc>
              <a:buNone/>
            </a:pPr>
            <a:r>
              <a:rPr lang="en-US" sz="1700" dirty="0">
                <a:solidFill>
                  <a:srgbClr val="051D3A"/>
                </a:solidFill>
                <a:latin typeface="Funnel Display" pitchFamily="34" charset="0"/>
                <a:ea typeface="Funnel Display" pitchFamily="34" charset="-122"/>
                <a:cs typeface="Funnel Display" pitchFamily="34" charset="-120"/>
              </a:rPr>
              <a:t>Overfitting to synthetic data</a:t>
            </a:r>
            <a:endParaRPr lang="en-US" sz="1700" dirty="0"/>
          </a:p>
        </p:txBody>
      </p:sp>
      <p:sp>
        <p:nvSpPr>
          <p:cNvPr id="9" name="Text 6"/>
          <p:cNvSpPr/>
          <p:nvPr/>
        </p:nvSpPr>
        <p:spPr>
          <a:xfrm>
            <a:off x="644604" y="4830842"/>
            <a:ext cx="3702725" cy="1178719"/>
          </a:xfrm>
          <a:prstGeom prst="rect">
            <a:avLst/>
          </a:prstGeom>
          <a:noFill/>
          <a:ln/>
        </p:spPr>
        <p:txBody>
          <a:bodyPr wrap="square" lIns="0" tIns="0" rIns="0" bIns="0" rtlCol="0" anchor="t"/>
          <a:lstStyle/>
          <a:p>
            <a:pPr marL="0" indent="0" algn="l">
              <a:lnSpc>
                <a:spcPts val="2300"/>
              </a:lnSpc>
              <a:buNone/>
            </a:pPr>
            <a:r>
              <a:rPr lang="en-US" sz="1450" dirty="0">
                <a:solidFill>
                  <a:srgbClr val="2B3541"/>
                </a:solidFill>
                <a:latin typeface="Funnel Sans" pitchFamily="34" charset="0"/>
                <a:ea typeface="Funnel Sans" pitchFamily="34" charset="-122"/>
                <a:cs typeface="Funnel Sans" pitchFamily="34" charset="-120"/>
              </a:rPr>
              <a:t>Models trained on SMOTE-generated data may overfit, performing well on balanced training sets but failing to generalize to real-world, imbalanced clinical data.</a:t>
            </a:r>
            <a:endParaRPr lang="en-US" sz="1450" dirty="0"/>
          </a:p>
        </p:txBody>
      </p:sp>
      <p:sp>
        <p:nvSpPr>
          <p:cNvPr id="10" name="Text 7"/>
          <p:cNvSpPr/>
          <p:nvPr/>
        </p:nvSpPr>
        <p:spPr>
          <a:xfrm>
            <a:off x="4804291" y="4375904"/>
            <a:ext cx="2276951" cy="270867"/>
          </a:xfrm>
          <a:prstGeom prst="rect">
            <a:avLst/>
          </a:prstGeom>
          <a:noFill/>
          <a:ln/>
        </p:spPr>
        <p:txBody>
          <a:bodyPr wrap="none" lIns="0" tIns="0" rIns="0" bIns="0" rtlCol="0" anchor="t"/>
          <a:lstStyle/>
          <a:p>
            <a:pPr marL="0" indent="0" algn="l">
              <a:lnSpc>
                <a:spcPts val="2100"/>
              </a:lnSpc>
              <a:buNone/>
            </a:pPr>
            <a:r>
              <a:rPr lang="en-US" sz="1700" dirty="0">
                <a:solidFill>
                  <a:srgbClr val="051D3A"/>
                </a:solidFill>
                <a:latin typeface="Funnel Display" pitchFamily="34" charset="0"/>
                <a:ea typeface="Funnel Display" pitchFamily="34" charset="-122"/>
                <a:cs typeface="Funnel Display" pitchFamily="34" charset="-120"/>
              </a:rPr>
              <a:t>Loss of interpretability</a:t>
            </a:r>
            <a:endParaRPr lang="en-US" sz="1700" dirty="0"/>
          </a:p>
        </p:txBody>
      </p:sp>
      <p:sp>
        <p:nvSpPr>
          <p:cNvPr id="11" name="Text 8"/>
          <p:cNvSpPr/>
          <p:nvPr/>
        </p:nvSpPr>
        <p:spPr>
          <a:xfrm>
            <a:off x="4804291" y="4830842"/>
            <a:ext cx="3702725" cy="1178719"/>
          </a:xfrm>
          <a:prstGeom prst="rect">
            <a:avLst/>
          </a:prstGeom>
          <a:noFill/>
          <a:ln/>
        </p:spPr>
        <p:txBody>
          <a:bodyPr wrap="square" lIns="0" tIns="0" rIns="0" bIns="0" rtlCol="0" anchor="t"/>
          <a:lstStyle/>
          <a:p>
            <a:pPr marL="0" indent="0" algn="l">
              <a:lnSpc>
                <a:spcPts val="2300"/>
              </a:lnSpc>
              <a:buNone/>
            </a:pPr>
            <a:r>
              <a:rPr lang="en-US" sz="1450" dirty="0">
                <a:solidFill>
                  <a:srgbClr val="2B3541"/>
                </a:solidFill>
                <a:latin typeface="Funnel Sans" pitchFamily="34" charset="0"/>
                <a:ea typeface="Funnel Sans" pitchFamily="34" charset="-122"/>
                <a:cs typeface="Funnel Sans" pitchFamily="34" charset="-120"/>
              </a:rPr>
              <a:t>Synthetic data can obscure true relationships, making it harder to interpret model findings and identify genuine risk factors.</a:t>
            </a:r>
            <a:endParaRPr lang="en-US" sz="1450" dirty="0"/>
          </a:p>
        </p:txBody>
      </p:sp>
      <p:sp>
        <p:nvSpPr>
          <p:cNvPr id="12" name="Text 9"/>
          <p:cNvSpPr/>
          <p:nvPr/>
        </p:nvSpPr>
        <p:spPr>
          <a:xfrm>
            <a:off x="644604" y="6451521"/>
            <a:ext cx="2244447" cy="270867"/>
          </a:xfrm>
          <a:prstGeom prst="rect">
            <a:avLst/>
          </a:prstGeom>
          <a:noFill/>
          <a:ln/>
        </p:spPr>
        <p:txBody>
          <a:bodyPr wrap="none" lIns="0" tIns="0" rIns="0" bIns="0" rtlCol="0" anchor="t"/>
          <a:lstStyle/>
          <a:p>
            <a:pPr marL="0" indent="0" algn="l">
              <a:lnSpc>
                <a:spcPts val="2100"/>
              </a:lnSpc>
              <a:buNone/>
            </a:pPr>
            <a:r>
              <a:rPr lang="en-US" sz="1700" dirty="0">
                <a:solidFill>
                  <a:srgbClr val="051D3A"/>
                </a:solidFill>
                <a:latin typeface="Funnel Display" pitchFamily="34" charset="0"/>
                <a:ea typeface="Funnel Display" pitchFamily="34" charset="-122"/>
                <a:cs typeface="Funnel Display" pitchFamily="34" charset="-120"/>
              </a:rPr>
              <a:t>Ethical considerations</a:t>
            </a:r>
            <a:endParaRPr lang="en-US" sz="1700" dirty="0"/>
          </a:p>
        </p:txBody>
      </p:sp>
      <p:sp>
        <p:nvSpPr>
          <p:cNvPr id="13" name="Text 10"/>
          <p:cNvSpPr/>
          <p:nvPr/>
        </p:nvSpPr>
        <p:spPr>
          <a:xfrm>
            <a:off x="644604" y="6998613"/>
            <a:ext cx="7854791" cy="589359"/>
          </a:xfrm>
          <a:prstGeom prst="rect">
            <a:avLst/>
          </a:prstGeom>
          <a:noFill/>
          <a:ln/>
        </p:spPr>
        <p:txBody>
          <a:bodyPr wrap="square" lIns="0" tIns="0" rIns="0" bIns="0" rtlCol="0" anchor="t"/>
          <a:lstStyle/>
          <a:p>
            <a:pPr marL="0" indent="0" algn="l">
              <a:lnSpc>
                <a:spcPts val="2300"/>
              </a:lnSpc>
              <a:buNone/>
            </a:pPr>
            <a:r>
              <a:rPr lang="en-US" sz="1450" dirty="0">
                <a:solidFill>
                  <a:srgbClr val="2B3541"/>
                </a:solidFill>
                <a:latin typeface="Funnel Sans" pitchFamily="34" charset="0"/>
                <a:ea typeface="Funnel Sans" pitchFamily="34" charset="-122"/>
                <a:cs typeface="Funnel Sans" pitchFamily="34" charset="-120"/>
              </a:rPr>
              <a:t>Misrepresentation of patient conditions by synthetic data raises ethical concerns regarding patient safety and treatment.</a:t>
            </a:r>
            <a:endParaRPr lang="en-US" sz="1450" dirty="0"/>
          </a:p>
        </p:txBody>
      </p:sp>
      <p:sp>
        <p:nvSpPr>
          <p:cNvPr id="14" name="TextBox 13">
            <a:extLst>
              <a:ext uri="{FF2B5EF4-FFF2-40B4-BE49-F238E27FC236}">
                <a16:creationId xmlns:a16="http://schemas.microsoft.com/office/drawing/2014/main" id="{99BC8186-C02C-7041-391B-829AFEF24594}"/>
              </a:ext>
            </a:extLst>
          </p:cNvPr>
          <p:cNvSpPr txBox="1"/>
          <p:nvPr/>
        </p:nvSpPr>
        <p:spPr>
          <a:xfrm>
            <a:off x="13935456" y="7693152"/>
            <a:ext cx="402336" cy="369332"/>
          </a:xfrm>
          <a:prstGeom prst="rect">
            <a:avLst/>
          </a:prstGeom>
          <a:noFill/>
        </p:spPr>
        <p:txBody>
          <a:bodyPr wrap="square" rtlCol="0">
            <a:spAutoFit/>
          </a:bodyPr>
          <a:lstStyle/>
          <a:p>
            <a:r>
              <a:rPr lang="en-US" dirty="0"/>
              <a:t>8</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93"/>
            <a:ext cx="14630400" cy="8229600"/>
          </a:xfrm>
          <a:prstGeom prst="rect">
            <a:avLst/>
          </a:prstGeom>
          <a:solidFill>
            <a:srgbClr val="FAF5EB">
              <a:alpha val="85000"/>
            </a:srgbClr>
          </a:solidFill>
          <a:ln/>
        </p:spPr>
        <p:txBody>
          <a:bodyPr/>
          <a:lstStyle/>
          <a:p>
            <a:endParaRPr lang="en-IL"/>
          </a:p>
        </p:txBody>
      </p:sp>
      <p:sp>
        <p:nvSpPr>
          <p:cNvPr id="4" name="Text 1"/>
          <p:cNvSpPr/>
          <p:nvPr/>
        </p:nvSpPr>
        <p:spPr>
          <a:xfrm>
            <a:off x="788194" y="980003"/>
            <a:ext cx="13054013" cy="1324451"/>
          </a:xfrm>
          <a:prstGeom prst="rect">
            <a:avLst/>
          </a:prstGeom>
          <a:noFill/>
          <a:ln/>
        </p:spPr>
        <p:txBody>
          <a:bodyPr wrap="square" lIns="0" tIns="0" rIns="0" bIns="0" rtlCol="0" anchor="t"/>
          <a:lstStyle/>
          <a:p>
            <a:pPr marL="0" indent="0" algn="l">
              <a:lnSpc>
                <a:spcPts val="5200"/>
              </a:lnSpc>
              <a:buNone/>
            </a:pPr>
            <a:r>
              <a:rPr lang="en-US" sz="4150" dirty="0">
                <a:solidFill>
                  <a:srgbClr val="051D3A"/>
                </a:solidFill>
                <a:latin typeface="Funnel Display" pitchFamily="34" charset="0"/>
                <a:ea typeface="Funnel Display" pitchFamily="34" charset="-122"/>
                <a:cs typeface="Funnel Display" pitchFamily="34" charset="-120"/>
              </a:rPr>
              <a:t>Model Selection: Choosing the Right AI for Apgar Score Prediction</a:t>
            </a:r>
            <a:endParaRPr lang="en-US" sz="4150" dirty="0"/>
          </a:p>
        </p:txBody>
      </p:sp>
      <p:sp>
        <p:nvSpPr>
          <p:cNvPr id="5" name="Text 2"/>
          <p:cNvSpPr/>
          <p:nvPr/>
        </p:nvSpPr>
        <p:spPr>
          <a:xfrm>
            <a:off x="788194" y="2447163"/>
            <a:ext cx="13054013" cy="720328"/>
          </a:xfrm>
          <a:prstGeom prst="rect">
            <a:avLst/>
          </a:prstGeom>
          <a:noFill/>
          <a:ln/>
        </p:spPr>
        <p:txBody>
          <a:bodyPr wrap="square" lIns="0" tIns="0" rIns="0" bIns="0" rtlCol="0" anchor="t"/>
          <a:lstStyle/>
          <a:p>
            <a:pPr marL="0" indent="0" algn="l">
              <a:lnSpc>
                <a:spcPts val="2800"/>
              </a:lnSpc>
              <a:buNone/>
            </a:pPr>
            <a:endParaRPr lang="en-US" sz="1750" dirty="0"/>
          </a:p>
        </p:txBody>
      </p:sp>
      <p:pic>
        <p:nvPicPr>
          <p:cNvPr id="6" name="Image 1" descr="preencoded.png"/>
          <p:cNvPicPr>
            <a:picLocks noChangeAspect="1"/>
          </p:cNvPicPr>
          <p:nvPr/>
        </p:nvPicPr>
        <p:blipFill>
          <a:blip r:embed="rId4"/>
          <a:stretch>
            <a:fillRect/>
          </a:stretch>
        </p:blipFill>
        <p:spPr>
          <a:xfrm>
            <a:off x="788194" y="2977039"/>
            <a:ext cx="1125974" cy="1636752"/>
          </a:xfrm>
          <a:prstGeom prst="rect">
            <a:avLst/>
          </a:prstGeom>
        </p:spPr>
      </p:pic>
      <p:sp>
        <p:nvSpPr>
          <p:cNvPr id="7" name="Text 3"/>
          <p:cNvSpPr/>
          <p:nvPr/>
        </p:nvSpPr>
        <p:spPr>
          <a:xfrm>
            <a:off x="2139315" y="3001934"/>
            <a:ext cx="3890367" cy="331113"/>
          </a:xfrm>
          <a:prstGeom prst="rect">
            <a:avLst/>
          </a:prstGeom>
          <a:noFill/>
          <a:ln/>
        </p:spPr>
        <p:txBody>
          <a:bodyPr wrap="none" lIns="0" tIns="0" rIns="0" bIns="0" rtlCol="0" anchor="t"/>
          <a:lstStyle/>
          <a:p>
            <a:pPr rtl="0">
              <a:buNone/>
            </a:pPr>
            <a:r>
              <a:rPr lang="en-US" sz="1800" b="0" i="0" u="none" strike="noStrike" dirty="0">
                <a:solidFill>
                  <a:srgbClr val="2B3541"/>
                </a:solidFill>
                <a:effectLst/>
                <a:latin typeface="Funnel Display"/>
              </a:rPr>
              <a:t>Fits Medical Needs</a:t>
            </a:r>
            <a:endParaRPr lang="en-US" sz="2400" b="0" dirty="0">
              <a:effectLst/>
            </a:endParaRPr>
          </a:p>
          <a:p>
            <a:pPr>
              <a:buNone/>
            </a:pPr>
            <a:br>
              <a:rPr lang="en-US" sz="2400" dirty="0"/>
            </a:br>
            <a:endParaRPr lang="en-US" sz="2050" dirty="0"/>
          </a:p>
        </p:txBody>
      </p:sp>
      <p:sp>
        <p:nvSpPr>
          <p:cNvPr id="8" name="Text 4"/>
          <p:cNvSpPr/>
          <p:nvPr/>
        </p:nvSpPr>
        <p:spPr>
          <a:xfrm>
            <a:off x="2139314" y="3468064"/>
            <a:ext cx="11702891" cy="1080491"/>
          </a:xfrm>
          <a:prstGeom prst="rect">
            <a:avLst/>
          </a:prstGeom>
          <a:noFill/>
          <a:ln/>
        </p:spPr>
        <p:txBody>
          <a:bodyPr wrap="square" lIns="0" tIns="0" rIns="0" bIns="0" rtlCol="0" anchor="t"/>
          <a:lstStyle/>
          <a:p>
            <a:pPr rtl="0">
              <a:buNone/>
            </a:pPr>
            <a:r>
              <a:rPr lang="en-US" sz="1800" b="0" i="0" u="none" strike="noStrike" dirty="0">
                <a:solidFill>
                  <a:srgbClr val="2B3541"/>
                </a:solidFill>
                <a:effectLst/>
                <a:latin typeface="Funnel Sans"/>
              </a:rPr>
              <a:t>Our main goal is to predict Apgar 1 and 5 scores before the baby is born. </a:t>
            </a:r>
            <a:endParaRPr lang="he-IL" sz="1800" b="0" i="0" u="none" strike="noStrike" dirty="0">
              <a:solidFill>
                <a:srgbClr val="2B3541"/>
              </a:solidFill>
              <a:effectLst/>
              <a:latin typeface="Funnel Sans"/>
            </a:endParaRPr>
          </a:p>
          <a:p>
            <a:pPr rtl="0">
              <a:buNone/>
            </a:pPr>
            <a:r>
              <a:rPr lang="en-US" sz="1800" b="0" i="0" u="none" strike="noStrike" dirty="0">
                <a:solidFill>
                  <a:srgbClr val="2B3541"/>
                </a:solidFill>
                <a:effectLst/>
                <a:latin typeface="Funnel Sans"/>
              </a:rPr>
              <a:t>This helps us find babies who might be at risk early. The model should avoid missing these cases, because not warning in time could delay life-saving treatment.</a:t>
            </a:r>
            <a:endParaRPr lang="en-US" sz="1600" b="0" dirty="0">
              <a:effectLst/>
            </a:endParaRPr>
          </a:p>
          <a:p>
            <a:pPr>
              <a:buNone/>
            </a:pPr>
            <a:br>
              <a:rPr lang="en-US" sz="1600" dirty="0"/>
            </a:br>
            <a:endParaRPr lang="en-US" sz="1750" dirty="0"/>
          </a:p>
        </p:txBody>
      </p:sp>
      <p:pic>
        <p:nvPicPr>
          <p:cNvPr id="9" name="Image 2" descr="preencoded.png"/>
          <p:cNvPicPr>
            <a:picLocks noChangeAspect="1"/>
          </p:cNvPicPr>
          <p:nvPr/>
        </p:nvPicPr>
        <p:blipFill>
          <a:blip r:embed="rId5"/>
          <a:stretch>
            <a:fillRect/>
          </a:stretch>
        </p:blipFill>
        <p:spPr>
          <a:xfrm>
            <a:off x="788194" y="5252561"/>
            <a:ext cx="1125974" cy="1996916"/>
          </a:xfrm>
          <a:prstGeom prst="rect">
            <a:avLst/>
          </a:prstGeom>
        </p:spPr>
      </p:pic>
      <p:sp>
        <p:nvSpPr>
          <p:cNvPr id="10" name="Text 5"/>
          <p:cNvSpPr/>
          <p:nvPr/>
        </p:nvSpPr>
        <p:spPr>
          <a:xfrm>
            <a:off x="2139315" y="5477708"/>
            <a:ext cx="2997518" cy="331113"/>
          </a:xfrm>
          <a:prstGeom prst="rect">
            <a:avLst/>
          </a:prstGeom>
          <a:noFill/>
          <a:ln/>
        </p:spPr>
        <p:txBody>
          <a:bodyPr wrap="none" lIns="0" tIns="0" rIns="0" bIns="0" rtlCol="0" anchor="t"/>
          <a:lstStyle/>
          <a:p>
            <a:pPr marL="0" indent="0" algn="l">
              <a:lnSpc>
                <a:spcPts val="2600"/>
              </a:lnSpc>
              <a:buNone/>
            </a:pPr>
            <a:r>
              <a:rPr lang="en-US" sz="2050" dirty="0">
                <a:solidFill>
                  <a:srgbClr val="2B3541"/>
                </a:solidFill>
                <a:latin typeface="Funnel Display" pitchFamily="34" charset="0"/>
                <a:ea typeface="Funnel Display" pitchFamily="34" charset="-122"/>
                <a:cs typeface="Funnel Display" pitchFamily="34" charset="-120"/>
              </a:rPr>
              <a:t>Matched to Our Dataset</a:t>
            </a:r>
            <a:endParaRPr lang="en-US" sz="2050" dirty="0"/>
          </a:p>
        </p:txBody>
      </p:sp>
      <p:sp>
        <p:nvSpPr>
          <p:cNvPr id="11" name="Text 6"/>
          <p:cNvSpPr/>
          <p:nvPr/>
        </p:nvSpPr>
        <p:spPr>
          <a:xfrm>
            <a:off x="2139315" y="5943838"/>
            <a:ext cx="11702891" cy="1080492"/>
          </a:xfrm>
          <a:prstGeom prst="rect">
            <a:avLst/>
          </a:prstGeom>
          <a:noFill/>
          <a:ln/>
        </p:spPr>
        <p:txBody>
          <a:bodyPr wrap="square" lIns="0" tIns="0" rIns="0" bIns="0" rtlCol="0" anchor="t"/>
          <a:lstStyle/>
          <a:p>
            <a:pPr rtl="0">
              <a:buNone/>
            </a:pPr>
            <a:r>
              <a:rPr lang="en-US" sz="1800" b="0" i="0" u="none" strike="noStrike" dirty="0">
                <a:solidFill>
                  <a:srgbClr val="2B3541"/>
                </a:solidFill>
                <a:effectLst/>
                <a:latin typeface="Funnel Sans"/>
              </a:rPr>
              <a:t>Our dataset has many different real-world features, like mother’s age, weeks of pregnancy, delivery type, and birth defects.</a:t>
            </a:r>
            <a:endParaRPr lang="en-US" sz="1600" b="0" dirty="0">
              <a:effectLst/>
            </a:endParaRPr>
          </a:p>
          <a:p>
            <a:pPr>
              <a:buNone/>
            </a:pPr>
            <a:br>
              <a:rPr lang="en-US" sz="1600" dirty="0"/>
            </a:br>
            <a:endParaRPr lang="en-US" sz="1750" dirty="0"/>
          </a:p>
        </p:txBody>
      </p:sp>
      <p:sp>
        <p:nvSpPr>
          <p:cNvPr id="12" name="TextBox 11">
            <a:extLst>
              <a:ext uri="{FF2B5EF4-FFF2-40B4-BE49-F238E27FC236}">
                <a16:creationId xmlns:a16="http://schemas.microsoft.com/office/drawing/2014/main" id="{EEDEC907-0D74-6149-BBA4-AEBD42D42663}"/>
              </a:ext>
            </a:extLst>
          </p:cNvPr>
          <p:cNvSpPr txBox="1"/>
          <p:nvPr/>
        </p:nvSpPr>
        <p:spPr>
          <a:xfrm>
            <a:off x="13935456" y="7693152"/>
            <a:ext cx="585216" cy="369332"/>
          </a:xfrm>
          <a:prstGeom prst="rect">
            <a:avLst/>
          </a:prstGeom>
          <a:noFill/>
        </p:spPr>
        <p:txBody>
          <a:bodyPr wrap="square" rtlCol="0">
            <a:spAutoFit/>
          </a:bodyPr>
          <a:lstStyle/>
          <a:p>
            <a:r>
              <a:rPr lang="en-US" dirty="0"/>
              <a:t>10</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33916</TotalTime>
  <Words>1731</Words>
  <Application>Microsoft Office PowerPoint</Application>
  <PresentationFormat>Custom</PresentationFormat>
  <Paragraphs>215</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Consolas</vt:lpstr>
      <vt:lpstr>Funnel Display</vt:lpstr>
      <vt:lpstr>Funnel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iris kanter</dc:creator>
  <cp:lastModifiedBy>יעל קנטר</cp:lastModifiedBy>
  <cp:revision>98</cp:revision>
  <dcterms:created xsi:type="dcterms:W3CDTF">2025-06-18T11:31:33Z</dcterms:created>
  <dcterms:modified xsi:type="dcterms:W3CDTF">2025-07-30T18:57:04Z</dcterms:modified>
</cp:coreProperties>
</file>